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7" r:id="rId2"/>
    <p:sldId id="298" r:id="rId3"/>
    <p:sldId id="365" r:id="rId4"/>
    <p:sldId id="366" r:id="rId5"/>
    <p:sldId id="355" r:id="rId6"/>
    <p:sldId id="357" r:id="rId7"/>
    <p:sldId id="371" r:id="rId8"/>
    <p:sldId id="308" r:id="rId9"/>
    <p:sldId id="367" r:id="rId10"/>
    <p:sldId id="320" r:id="rId11"/>
    <p:sldId id="307" r:id="rId12"/>
    <p:sldId id="309" r:id="rId13"/>
    <p:sldId id="310" r:id="rId14"/>
    <p:sldId id="325" r:id="rId15"/>
    <p:sldId id="327" r:id="rId16"/>
    <p:sldId id="361" r:id="rId17"/>
    <p:sldId id="328" r:id="rId18"/>
    <p:sldId id="262" r:id="rId19"/>
    <p:sldId id="257" r:id="rId20"/>
    <p:sldId id="265" r:id="rId21"/>
    <p:sldId id="267" r:id="rId22"/>
    <p:sldId id="329" r:id="rId23"/>
    <p:sldId id="278" r:id="rId24"/>
    <p:sldId id="279" r:id="rId25"/>
    <p:sldId id="288" r:id="rId26"/>
    <p:sldId id="290" r:id="rId27"/>
    <p:sldId id="284" r:id="rId28"/>
    <p:sldId id="324" r:id="rId29"/>
    <p:sldId id="335" r:id="rId30"/>
    <p:sldId id="368" r:id="rId31"/>
    <p:sldId id="321" r:id="rId32"/>
    <p:sldId id="322" r:id="rId33"/>
    <p:sldId id="323" r:id="rId34"/>
    <p:sldId id="370" r:id="rId35"/>
    <p:sldId id="369" r:id="rId36"/>
    <p:sldId id="264" r:id="rId37"/>
    <p:sldId id="360" r:id="rId38"/>
    <p:sldId id="362" r:id="rId39"/>
    <p:sldId id="334" r:id="rId40"/>
    <p:sldId id="342" r:id="rId41"/>
    <p:sldId id="33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2" clrIdx="0">
    <p:extLst>
      <p:ext uri="{19B8F6BF-5375-455C-9EA6-DF929625EA0E}">
        <p15:presenceInfo xmlns:p15="http://schemas.microsoft.com/office/powerpoint/2012/main" userId="426985a1dd11cb8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4660"/>
  </p:normalViewPr>
  <p:slideViewPr>
    <p:cSldViewPr snapToGrid="0">
      <p:cViewPr varScale="1">
        <p:scale>
          <a:sx n="105" d="100"/>
          <a:sy n="105" d="100"/>
        </p:scale>
        <p:origin x="84" y="3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7F9CAB-510C-49E4-A4C7-B366765D1F10}" type="datetimeFigureOut">
              <a:rPr lang="en-US" smtClean="0"/>
              <a:t>9/6/2020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D7324-F738-42AA-B5A8-209A73DE1FA9}" type="slidenum">
              <a:rPr lang="en-US" smtClean="0"/>
              <a:t>‹#›</a:t>
            </a:fld>
            <a:endParaRPr lang="en-US"/>
          </a:p>
        </p:txBody>
      </p:sp>
    </p:spTree>
    <p:extLst>
      <p:ext uri="{BB962C8B-B14F-4D97-AF65-F5344CB8AC3E}">
        <p14:creationId xmlns:p14="http://schemas.microsoft.com/office/powerpoint/2010/main" val="3513419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7F9CAB-510C-49E4-A4C7-B366765D1F10}" type="datetimeFigureOut">
              <a:rPr lang="en-US" smtClean="0"/>
              <a:t>9/6/2020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D7324-F738-42AA-B5A8-209A73DE1FA9}" type="slidenum">
              <a:rPr lang="en-US" smtClean="0"/>
              <a:t>‹#›</a:t>
            </a:fld>
            <a:endParaRPr lang="en-US"/>
          </a:p>
        </p:txBody>
      </p:sp>
    </p:spTree>
    <p:extLst>
      <p:ext uri="{BB962C8B-B14F-4D97-AF65-F5344CB8AC3E}">
        <p14:creationId xmlns:p14="http://schemas.microsoft.com/office/powerpoint/2010/main" val="2429914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7F9CAB-510C-49E4-A4C7-B366765D1F10}" type="datetimeFigureOut">
              <a:rPr lang="en-US" smtClean="0"/>
              <a:t>9/6/2020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D7324-F738-42AA-B5A8-209A73DE1FA9}" type="slidenum">
              <a:rPr lang="en-US" smtClean="0"/>
              <a:t>‹#›</a:t>
            </a:fld>
            <a:endParaRPr lang="en-US"/>
          </a:p>
        </p:txBody>
      </p:sp>
    </p:spTree>
    <p:extLst>
      <p:ext uri="{BB962C8B-B14F-4D97-AF65-F5344CB8AC3E}">
        <p14:creationId xmlns:p14="http://schemas.microsoft.com/office/powerpoint/2010/main" val="4001016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7F9CAB-510C-49E4-A4C7-B366765D1F10}" type="datetimeFigureOut">
              <a:rPr lang="en-US" smtClean="0"/>
              <a:t>9/6/2020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D7324-F738-42AA-B5A8-209A73DE1FA9}" type="slidenum">
              <a:rPr lang="en-US" smtClean="0"/>
              <a:t>‹#›</a:t>
            </a:fld>
            <a:endParaRPr lang="en-US"/>
          </a:p>
        </p:txBody>
      </p:sp>
    </p:spTree>
    <p:extLst>
      <p:ext uri="{BB962C8B-B14F-4D97-AF65-F5344CB8AC3E}">
        <p14:creationId xmlns:p14="http://schemas.microsoft.com/office/powerpoint/2010/main" val="33248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7F9CAB-510C-49E4-A4C7-B366765D1F10}" type="datetimeFigureOut">
              <a:rPr lang="en-US" smtClean="0"/>
              <a:t>9/6/2020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D7324-F738-42AA-B5A8-209A73DE1FA9}" type="slidenum">
              <a:rPr lang="en-US" smtClean="0"/>
              <a:t>‹#›</a:t>
            </a:fld>
            <a:endParaRPr lang="en-US"/>
          </a:p>
        </p:txBody>
      </p:sp>
    </p:spTree>
    <p:extLst>
      <p:ext uri="{BB962C8B-B14F-4D97-AF65-F5344CB8AC3E}">
        <p14:creationId xmlns:p14="http://schemas.microsoft.com/office/powerpoint/2010/main" val="1733423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7F9CAB-510C-49E4-A4C7-B366765D1F10}" type="datetimeFigureOut">
              <a:rPr lang="en-US" smtClean="0"/>
              <a:t>9/6/2020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1D7324-F738-42AA-B5A8-209A73DE1FA9}" type="slidenum">
              <a:rPr lang="en-US" smtClean="0"/>
              <a:t>‹#›</a:t>
            </a:fld>
            <a:endParaRPr lang="en-US"/>
          </a:p>
        </p:txBody>
      </p:sp>
    </p:spTree>
    <p:extLst>
      <p:ext uri="{BB962C8B-B14F-4D97-AF65-F5344CB8AC3E}">
        <p14:creationId xmlns:p14="http://schemas.microsoft.com/office/powerpoint/2010/main" val="3559179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7F9CAB-510C-49E4-A4C7-B366765D1F10}" type="datetimeFigureOut">
              <a:rPr lang="en-US" smtClean="0"/>
              <a:t>9/6/2020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1D7324-F738-42AA-B5A8-209A73DE1FA9}" type="slidenum">
              <a:rPr lang="en-US" smtClean="0"/>
              <a:t>‹#›</a:t>
            </a:fld>
            <a:endParaRPr lang="en-US"/>
          </a:p>
        </p:txBody>
      </p:sp>
    </p:spTree>
    <p:extLst>
      <p:ext uri="{BB962C8B-B14F-4D97-AF65-F5344CB8AC3E}">
        <p14:creationId xmlns:p14="http://schemas.microsoft.com/office/powerpoint/2010/main" val="1040561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7F9CAB-510C-49E4-A4C7-B366765D1F10}" type="datetimeFigureOut">
              <a:rPr lang="en-US" smtClean="0"/>
              <a:t>9/6/2020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1D7324-F738-42AA-B5A8-209A73DE1FA9}" type="slidenum">
              <a:rPr lang="en-US" smtClean="0"/>
              <a:t>‹#›</a:t>
            </a:fld>
            <a:endParaRPr lang="en-US"/>
          </a:p>
        </p:txBody>
      </p:sp>
    </p:spTree>
    <p:extLst>
      <p:ext uri="{BB962C8B-B14F-4D97-AF65-F5344CB8AC3E}">
        <p14:creationId xmlns:p14="http://schemas.microsoft.com/office/powerpoint/2010/main" val="1254445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7F9CAB-510C-49E4-A4C7-B366765D1F10}" type="datetimeFigureOut">
              <a:rPr lang="en-US" smtClean="0"/>
              <a:t>9/6/2020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1D7324-F738-42AA-B5A8-209A73DE1FA9}" type="slidenum">
              <a:rPr lang="en-US" smtClean="0"/>
              <a:t>‹#›</a:t>
            </a:fld>
            <a:endParaRPr lang="en-US"/>
          </a:p>
        </p:txBody>
      </p:sp>
    </p:spTree>
    <p:extLst>
      <p:ext uri="{BB962C8B-B14F-4D97-AF65-F5344CB8AC3E}">
        <p14:creationId xmlns:p14="http://schemas.microsoft.com/office/powerpoint/2010/main" val="1406073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7F9CAB-510C-49E4-A4C7-B366765D1F10}" type="datetimeFigureOut">
              <a:rPr lang="en-US" smtClean="0"/>
              <a:t>9/6/2020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1D7324-F738-42AA-B5A8-209A73DE1FA9}" type="slidenum">
              <a:rPr lang="en-US" smtClean="0"/>
              <a:t>‹#›</a:t>
            </a:fld>
            <a:endParaRPr lang="en-US"/>
          </a:p>
        </p:txBody>
      </p:sp>
    </p:spTree>
    <p:extLst>
      <p:ext uri="{BB962C8B-B14F-4D97-AF65-F5344CB8AC3E}">
        <p14:creationId xmlns:p14="http://schemas.microsoft.com/office/powerpoint/2010/main" val="279216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7F9CAB-510C-49E4-A4C7-B366765D1F10}" type="datetimeFigureOut">
              <a:rPr lang="en-US" smtClean="0"/>
              <a:t>9/6/2020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1D7324-F738-42AA-B5A8-209A73DE1FA9}" type="slidenum">
              <a:rPr lang="en-US" smtClean="0"/>
              <a:t>‹#›</a:t>
            </a:fld>
            <a:endParaRPr lang="en-US"/>
          </a:p>
        </p:txBody>
      </p:sp>
    </p:spTree>
    <p:extLst>
      <p:ext uri="{BB962C8B-B14F-4D97-AF65-F5344CB8AC3E}">
        <p14:creationId xmlns:p14="http://schemas.microsoft.com/office/powerpoint/2010/main" val="265603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7F9CAB-510C-49E4-A4C7-B366765D1F10}" type="datetimeFigureOut">
              <a:rPr lang="en-US" smtClean="0"/>
              <a:t>9/6/2020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1D7324-F738-42AA-B5A8-209A73DE1FA9}" type="slidenum">
              <a:rPr lang="en-US" smtClean="0"/>
              <a:t>‹#›</a:t>
            </a:fld>
            <a:endParaRPr lang="en-US"/>
          </a:p>
        </p:txBody>
      </p:sp>
    </p:spTree>
    <p:extLst>
      <p:ext uri="{BB962C8B-B14F-4D97-AF65-F5344CB8AC3E}">
        <p14:creationId xmlns:p14="http://schemas.microsoft.com/office/powerpoint/2010/main" val="217997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6.png"/><Relationship Id="rId1" Type="http://schemas.openxmlformats.org/officeDocument/2006/relationships/slideLayout" Target="../slideLayouts/slideLayout4.xml"/><Relationship Id="rId5" Type="http://schemas.microsoft.com/office/2007/relationships/hdphoto" Target="../media/hdphoto16.wdp"/><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18.png"/><Relationship Id="rId1" Type="http://schemas.openxmlformats.org/officeDocument/2006/relationships/slideLayout" Target="../slideLayouts/slideLayout5.xml"/><Relationship Id="rId5" Type="http://schemas.microsoft.com/office/2007/relationships/hdphoto" Target="../media/hdphoto18.wdp"/><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26.png"/><Relationship Id="rId1" Type="http://schemas.openxmlformats.org/officeDocument/2006/relationships/slideLayout" Target="../slideLayouts/slideLayout2.xml"/><Relationship Id="rId5" Type="http://schemas.microsoft.com/office/2007/relationships/hdphoto" Target="../media/hdphoto26.wdp"/><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28.png"/><Relationship Id="rId1" Type="http://schemas.openxmlformats.org/officeDocument/2006/relationships/slideLayout" Target="../slideLayouts/slideLayout2.xml"/><Relationship Id="rId5" Type="http://schemas.microsoft.com/office/2007/relationships/hdphoto" Target="../media/hdphoto28.wdp"/><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30.png"/><Relationship Id="rId1" Type="http://schemas.openxmlformats.org/officeDocument/2006/relationships/slideLayout" Target="../slideLayouts/slideLayout2.xml"/><Relationship Id="rId5" Type="http://schemas.microsoft.com/office/2007/relationships/hdphoto" Target="../media/hdphoto30.wdp"/><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32.png"/><Relationship Id="rId1" Type="http://schemas.openxmlformats.org/officeDocument/2006/relationships/slideLayout" Target="../slideLayouts/slideLayout2.xml"/><Relationship Id="rId5" Type="http://schemas.microsoft.com/office/2007/relationships/hdphoto" Target="../media/hdphoto32.wdp"/><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microsoft.com/office/2007/relationships/hdphoto" Target="../media/hdphoto33.wdp"/><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microsoft.com/office/2007/relationships/hdphoto" Target="../media/hdphoto34.wdp"/><Relationship Id="rId2" Type="http://schemas.openxmlformats.org/officeDocument/2006/relationships/image" Target="../media/image36.png"/><Relationship Id="rId1" Type="http://schemas.openxmlformats.org/officeDocument/2006/relationships/slideLayout" Target="../slideLayouts/slideLayout4.xml"/><Relationship Id="rId5" Type="http://schemas.microsoft.com/office/2007/relationships/hdphoto" Target="../media/hdphoto35.wdp"/><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microsoft.com/office/2007/relationships/hdphoto" Target="../media/hdphoto36.wdp"/><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microsoft.com/office/2007/relationships/hdphoto" Target="../media/hdphoto37.wdp"/><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microsoft.com/office/2007/relationships/hdphoto" Target="../media/hdphoto38.wdp"/><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microsoft.com/office/2007/relationships/hdphoto" Target="../media/hdphoto39.wdp"/><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microsoft.com/office/2007/relationships/hdphoto" Target="../media/hdphoto40.wdp"/><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microsoft.com/office/2007/relationships/hdphoto" Target="../media/hdphoto42.wdp"/><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microsoft.com/office/2007/relationships/hdphoto" Target="../media/hdphoto43.wdp"/><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microsoft.com/office/2007/relationships/hdphoto" Target="../media/hdphoto44.wdp"/><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microsoft.com/office/2007/relationships/hdphoto" Target="../media/hdphoto45.wdp"/><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microsoft.com/office/2007/relationships/hdphoto" Target="../media/hdphoto46.wdp"/><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4.xml"/><Relationship Id="rId5" Type="http://schemas.microsoft.com/office/2007/relationships/hdphoto" Target="../media/hdphoto8.wdp"/><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a:xfrm>
            <a:off x="3397796" y="3429000"/>
            <a:ext cx="5210744" cy="1916407"/>
          </a:xfrm>
          <a:noFill/>
          <a:ln>
            <a:noFill/>
          </a:ln>
        </p:spPr>
        <p:txBody>
          <a:bodyPr>
            <a:normAutofit fontScale="90000"/>
            <a:scene3d>
              <a:camera prst="orthographicFront"/>
              <a:lightRig rig="threePt" dir="t"/>
            </a:scene3d>
            <a:sp3d extrusionH="57150">
              <a:bevelT w="38100" h="38100" prst="convex"/>
            </a:sp3d>
          </a:bodyPr>
          <a:lstStyle/>
          <a:p>
            <a:pPr algn="ctr"/>
            <a:r>
              <a:rPr lang="en-US" sz="3100" b="1" dirty="0" smtClean="0">
                <a:ln w="10160">
                  <a:solidFill>
                    <a:srgbClr val="00FFFF"/>
                  </a:solidFill>
                  <a:prstDash val="solid"/>
                </a:ln>
                <a:solidFill>
                  <a:schemeClr val="bg1"/>
                </a:solidFill>
                <a:effectLst>
                  <a:glow rad="228600">
                    <a:schemeClr val="accent5">
                      <a:satMod val="175000"/>
                      <a:alpha val="40000"/>
                    </a:schemeClr>
                  </a:glow>
                  <a:outerShdw blurRad="38100" dist="22860" dir="5400000" algn="tl" rotWithShape="0">
                    <a:srgbClr val="000000">
                      <a:alpha val="30000"/>
                    </a:srgbClr>
                  </a:outerShdw>
                </a:effectLst>
                <a:latin typeface="Constantia" panose="02030602050306030303" pitchFamily="18" charset="0"/>
                <a:cs typeface="Arial" panose="020B0604020202020204" pitchFamily="34" charset="0"/>
              </a:rPr>
              <a:t>ITN GOD</a:t>
            </a:r>
            <a:r>
              <a:rPr lang="en-US" sz="3100" b="1" dirty="0" smtClean="0">
                <a:ln w="10160">
                  <a:solidFill>
                    <a:schemeClr val="accent5"/>
                  </a:solidFill>
                  <a:prstDash val="solid"/>
                </a:ln>
                <a:solidFill>
                  <a:srgbClr val="FFFFFF"/>
                </a:solidFill>
                <a:effectLst>
                  <a:glow rad="228600">
                    <a:schemeClr val="accent5">
                      <a:satMod val="175000"/>
                      <a:alpha val="40000"/>
                    </a:schemeClr>
                  </a:glow>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a:r>
            <a:br>
              <a:rPr lang="en-US" sz="3100" b="1" dirty="0" smtClean="0">
                <a:ln w="10160">
                  <a:solidFill>
                    <a:schemeClr val="accent5"/>
                  </a:solidFill>
                  <a:prstDash val="solid"/>
                </a:ln>
                <a:solidFill>
                  <a:srgbClr val="FFFFFF"/>
                </a:solidFill>
                <a:effectLst>
                  <a:glow rad="228600">
                    <a:schemeClr val="accent5">
                      <a:satMod val="175000"/>
                      <a:alpha val="40000"/>
                    </a:schemeClr>
                  </a:glow>
                  <a:outerShdw blurRad="38100" dist="22860" dir="5400000" algn="tl" rotWithShape="0">
                    <a:srgbClr val="000000">
                      <a:alpha val="30000"/>
                    </a:srgbClr>
                  </a:outerShdw>
                </a:effectLst>
                <a:latin typeface="Arial" panose="020B0604020202020204" pitchFamily="34" charset="0"/>
                <a:cs typeface="Arial" panose="020B0604020202020204" pitchFamily="34" charset="0"/>
              </a:rPr>
            </a:br>
            <a:r>
              <a:rPr lang="en-US" sz="3100" b="1" dirty="0" smtClean="0">
                <a:ln w="10160">
                  <a:solidFill>
                    <a:schemeClr val="accent5"/>
                  </a:solidFill>
                  <a:prstDash val="solid"/>
                </a:ln>
                <a:solidFill>
                  <a:srgbClr val="FFFFFF"/>
                </a:solidFill>
                <a:effectLst>
                  <a:glow rad="228600">
                    <a:schemeClr val="accent5">
                      <a:satMod val="175000"/>
                      <a:alpha val="40000"/>
                    </a:schemeClr>
                  </a:glow>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a:r>
            <a:br>
              <a:rPr lang="en-US" sz="3100" b="1" dirty="0" smtClean="0">
                <a:ln w="10160">
                  <a:solidFill>
                    <a:schemeClr val="accent5"/>
                  </a:solidFill>
                  <a:prstDash val="solid"/>
                </a:ln>
                <a:solidFill>
                  <a:srgbClr val="FFFFFF"/>
                </a:solidFill>
                <a:effectLst>
                  <a:glow rad="228600">
                    <a:schemeClr val="accent5">
                      <a:satMod val="175000"/>
                      <a:alpha val="40000"/>
                    </a:schemeClr>
                  </a:glow>
                  <a:outerShdw blurRad="38100" dist="22860" dir="5400000" algn="tl" rotWithShape="0">
                    <a:srgbClr val="000000">
                      <a:alpha val="30000"/>
                    </a:srgbClr>
                  </a:outerShdw>
                </a:effectLst>
                <a:latin typeface="Arial" panose="020B0604020202020204" pitchFamily="34" charset="0"/>
                <a:cs typeface="Arial" panose="020B0604020202020204" pitchFamily="34" charset="0"/>
              </a:rPr>
            </a:br>
            <a:r>
              <a:rPr lang="en-US" sz="3100" b="1" dirty="0" smtClean="0">
                <a:ln w="10160">
                  <a:solidFill>
                    <a:schemeClr val="accent5"/>
                  </a:solidFill>
                  <a:prstDash val="solid"/>
                </a:ln>
                <a:solidFill>
                  <a:srgbClr val="FFFFFF"/>
                </a:solidFill>
                <a:effectLst>
                  <a:glow rad="228600">
                    <a:schemeClr val="accent5">
                      <a:satMod val="175000"/>
                      <a:alpha val="40000"/>
                    </a:schemeClr>
                  </a:glow>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a:r>
            <a:br>
              <a:rPr lang="en-US" sz="3100" b="1" dirty="0" smtClean="0">
                <a:ln w="10160">
                  <a:solidFill>
                    <a:schemeClr val="accent5"/>
                  </a:solidFill>
                  <a:prstDash val="solid"/>
                </a:ln>
                <a:solidFill>
                  <a:srgbClr val="FFFFFF"/>
                </a:solidFill>
                <a:effectLst>
                  <a:glow rad="228600">
                    <a:schemeClr val="accent5">
                      <a:satMod val="175000"/>
                      <a:alpha val="40000"/>
                    </a:schemeClr>
                  </a:glow>
                  <a:outerShdw blurRad="38100" dist="22860" dir="5400000" algn="tl" rotWithShape="0">
                    <a:srgbClr val="000000">
                      <a:alpha val="30000"/>
                    </a:srgbClr>
                  </a:outerShdw>
                </a:effectLst>
                <a:latin typeface="Arial" panose="020B0604020202020204" pitchFamily="34" charset="0"/>
                <a:cs typeface="Arial" panose="020B0604020202020204" pitchFamily="34" charset="0"/>
              </a:rPr>
            </a:br>
            <a:r>
              <a:rPr lang="en-US" sz="2000" b="1" dirty="0" smtClean="0">
                <a:ln w="10160">
                  <a:solidFill>
                    <a:srgbClr val="00FFFF"/>
                  </a:solidFill>
                  <a:prstDash val="solid"/>
                </a:ln>
                <a:solidFill>
                  <a:srgbClr val="FFFFFF"/>
                </a:solidFill>
                <a:effectLst>
                  <a:glow rad="228600">
                    <a:schemeClr val="accent5">
                      <a:satMod val="175000"/>
                      <a:alpha val="40000"/>
                    </a:schemeClr>
                  </a:glow>
                  <a:outerShdw blurRad="38100" dist="22860" dir="5400000" algn="tl" rotWithShape="0">
                    <a:srgbClr val="000000">
                      <a:alpha val="30000"/>
                    </a:srgbClr>
                  </a:outerShdw>
                </a:effectLst>
                <a:latin typeface="Arial" panose="020B0604020202020204" pitchFamily="34" charset="0"/>
                <a:ea typeface="Tahoma" panose="020B0604030504040204" pitchFamily="34" charset="0"/>
                <a:cs typeface="Arial" panose="020B0604020202020204" pitchFamily="34" charset="0"/>
              </a:rPr>
              <a:t>Bachelor of Electrical Engineering Project</a:t>
            </a:r>
            <a:r>
              <a:rPr lang="en-US" sz="2700" b="1" dirty="0" smtClean="0">
                <a:ln w="10160">
                  <a:solidFill>
                    <a:srgbClr val="00FFFF"/>
                  </a:solidFill>
                  <a:prstDash val="solid"/>
                </a:ln>
                <a:solidFill>
                  <a:srgbClr val="FFFFFF"/>
                </a:solidFill>
                <a:effectLst>
                  <a:glow rad="228600">
                    <a:schemeClr val="accent5">
                      <a:satMod val="175000"/>
                      <a:alpha val="40000"/>
                    </a:schemeClr>
                  </a:glow>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t/>
            </a:r>
            <a:br>
              <a:rPr lang="en-US" sz="2700" b="1" dirty="0" smtClean="0">
                <a:ln w="10160">
                  <a:solidFill>
                    <a:srgbClr val="00FFFF"/>
                  </a:solidFill>
                  <a:prstDash val="solid"/>
                </a:ln>
                <a:solidFill>
                  <a:srgbClr val="FFFFFF"/>
                </a:solidFill>
                <a:effectLst>
                  <a:glow rad="228600">
                    <a:schemeClr val="accent5">
                      <a:satMod val="175000"/>
                      <a:alpha val="40000"/>
                    </a:schemeClr>
                  </a:glow>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br>
            <a:r>
              <a:rPr lang="en-US" sz="2700" b="1" dirty="0" smtClean="0">
                <a:ln w="10160">
                  <a:solidFill>
                    <a:srgbClr val="00FFFF"/>
                  </a:solidFill>
                  <a:prstDash val="solid"/>
                </a:ln>
                <a:solidFill>
                  <a:srgbClr val="FFFFFF"/>
                </a:solidFill>
                <a:effectLst>
                  <a:glow rad="228600">
                    <a:schemeClr val="accent5">
                      <a:satMod val="175000"/>
                      <a:alpha val="40000"/>
                    </a:schemeClr>
                  </a:glow>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t/>
            </a:r>
            <a:br>
              <a:rPr lang="en-US" sz="2700" b="1" dirty="0" smtClean="0">
                <a:ln w="10160">
                  <a:solidFill>
                    <a:srgbClr val="00FFFF"/>
                  </a:solidFill>
                  <a:prstDash val="solid"/>
                </a:ln>
                <a:solidFill>
                  <a:srgbClr val="FFFFFF"/>
                </a:solidFill>
                <a:effectLst>
                  <a:glow rad="228600">
                    <a:schemeClr val="accent5">
                      <a:satMod val="175000"/>
                      <a:alpha val="40000"/>
                    </a:schemeClr>
                  </a:glow>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br>
            <a:r>
              <a:rPr lang="en-US" sz="3100" b="1" dirty="0">
                <a:ln w="10160">
                  <a:solidFill>
                    <a:srgbClr val="00FFFF"/>
                  </a:solidFill>
                  <a:prstDash val="solid"/>
                </a:ln>
                <a:solidFill>
                  <a:srgbClr val="FFFFFF"/>
                </a:solidFill>
                <a:effectLst>
                  <a:glow rad="228600">
                    <a:schemeClr val="accent5">
                      <a:satMod val="175000"/>
                      <a:alpha val="40000"/>
                    </a:schemeClr>
                  </a:glow>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t/>
            </a:r>
            <a:br>
              <a:rPr lang="en-US" sz="3100" b="1" dirty="0">
                <a:ln w="10160">
                  <a:solidFill>
                    <a:srgbClr val="00FFFF"/>
                  </a:solidFill>
                  <a:prstDash val="solid"/>
                </a:ln>
                <a:solidFill>
                  <a:srgbClr val="FFFFFF"/>
                </a:solidFill>
                <a:effectLst>
                  <a:glow rad="228600">
                    <a:schemeClr val="accent5">
                      <a:satMod val="175000"/>
                      <a:alpha val="40000"/>
                    </a:schemeClr>
                  </a:glow>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br>
            <a:r>
              <a:rPr lang="en-US" sz="3100" b="1" dirty="0" smtClean="0">
                <a:ln w="10160">
                  <a:solidFill>
                    <a:srgbClr val="00FFFF"/>
                  </a:solidFill>
                  <a:prstDash val="solid"/>
                </a:ln>
                <a:solidFill>
                  <a:srgbClr val="FFFFFF"/>
                </a:solidFill>
                <a:effectLst>
                  <a:glow rad="228600">
                    <a:schemeClr val="accent5">
                      <a:satMod val="175000"/>
                      <a:alpha val="40000"/>
                    </a:schemeClr>
                  </a:glow>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t> </a:t>
            </a:r>
            <a:r>
              <a:rPr lang="en-US" sz="1600" b="1" spc="50" dirty="0" err="1" smtClean="0">
                <a:ln w="9525" cmpd="sng">
                  <a:solidFill>
                    <a:srgbClr val="00FFFF"/>
                  </a:solidFill>
                  <a:prstDash val="solid"/>
                </a:ln>
                <a:solidFill>
                  <a:srgbClr val="70AD47">
                    <a:tint val="1000"/>
                  </a:srgbClr>
                </a:solidFill>
                <a:effectLst>
                  <a:glow rad="228600">
                    <a:schemeClr val="accent5">
                      <a:satMod val="175000"/>
                      <a:alpha val="40000"/>
                    </a:schemeClr>
                  </a:glow>
                </a:effectLst>
                <a:latin typeface="Arial" panose="020B0604020202020204" pitchFamily="34" charset="0"/>
                <a:ea typeface="Tahoma" panose="020B0604030504040204" pitchFamily="34" charset="0"/>
                <a:cs typeface="Arial" panose="020B0604020202020204" pitchFamily="34" charset="0"/>
              </a:rPr>
              <a:t>Damghan</a:t>
            </a:r>
            <a:r>
              <a:rPr lang="en-US" sz="1600" b="1" spc="50" dirty="0" smtClean="0">
                <a:ln w="9525" cmpd="sng">
                  <a:solidFill>
                    <a:srgbClr val="00FFFF"/>
                  </a:solidFill>
                  <a:prstDash val="solid"/>
                </a:ln>
                <a:solidFill>
                  <a:srgbClr val="70AD47">
                    <a:tint val="1000"/>
                  </a:srgbClr>
                </a:solidFill>
                <a:effectLst>
                  <a:glow rad="228600">
                    <a:schemeClr val="accent5">
                      <a:satMod val="175000"/>
                      <a:alpha val="40000"/>
                    </a:schemeClr>
                  </a:glow>
                </a:effectLst>
                <a:latin typeface="Arial" panose="020B0604020202020204" pitchFamily="34" charset="0"/>
                <a:ea typeface="Tahoma" panose="020B0604030504040204" pitchFamily="34" charset="0"/>
                <a:cs typeface="Arial" panose="020B0604020202020204" pitchFamily="34" charset="0"/>
              </a:rPr>
              <a:t> University</a:t>
            </a:r>
            <a:r>
              <a:rPr lang="en-US" sz="2800" dirty="0" smtClean="0">
                <a:solidFill>
                  <a:schemeClr val="bg1"/>
                </a:solidFill>
                <a:effectLst>
                  <a:glow rad="228600">
                    <a:schemeClr val="accent5">
                      <a:satMod val="175000"/>
                      <a:alpha val="40000"/>
                    </a:schemeClr>
                  </a:glow>
                </a:effectLst>
                <a:latin typeface="Tahoma" panose="020B0604030504040204" pitchFamily="34" charset="0"/>
                <a:ea typeface="Tahoma" panose="020B0604030504040204" pitchFamily="34" charset="0"/>
                <a:cs typeface="Tahoma" panose="020B0604030504040204" pitchFamily="34" charset="0"/>
              </a:rPr>
              <a:t/>
            </a:r>
            <a:br>
              <a:rPr lang="en-US" sz="2800" dirty="0" smtClean="0">
                <a:solidFill>
                  <a:schemeClr val="bg1"/>
                </a:solidFill>
                <a:effectLst>
                  <a:glow rad="228600">
                    <a:schemeClr val="accent5">
                      <a:satMod val="175000"/>
                      <a:alpha val="40000"/>
                    </a:schemeClr>
                  </a:glow>
                </a:effectLst>
                <a:latin typeface="Tahoma" panose="020B0604030504040204" pitchFamily="34" charset="0"/>
                <a:ea typeface="Tahoma" panose="020B0604030504040204" pitchFamily="34" charset="0"/>
                <a:cs typeface="Tahoma" panose="020B0604030504040204" pitchFamily="34" charset="0"/>
              </a:rPr>
            </a:br>
            <a:r>
              <a:rPr lang="fa-IR" sz="2800" dirty="0" smtClean="0">
                <a:solidFill>
                  <a:schemeClr val="bg1"/>
                </a:solidFill>
                <a:effectLst>
                  <a:glow rad="228600">
                    <a:schemeClr val="accent5">
                      <a:satMod val="175000"/>
                      <a:alpha val="40000"/>
                    </a:schemeClr>
                  </a:glow>
                </a:effectLst>
                <a:latin typeface="Tahoma" panose="020B0604030504040204" pitchFamily="34" charset="0"/>
                <a:ea typeface="Tahoma" panose="020B0604030504040204" pitchFamily="34" charset="0"/>
                <a:cs typeface="Tahoma" panose="020B0604030504040204" pitchFamily="34" charset="0"/>
              </a:rPr>
              <a:t/>
            </a:r>
            <a:br>
              <a:rPr lang="fa-IR" sz="2800" dirty="0" smtClean="0">
                <a:solidFill>
                  <a:schemeClr val="bg1"/>
                </a:solidFill>
                <a:effectLst>
                  <a:glow rad="228600">
                    <a:schemeClr val="accent5">
                      <a:satMod val="175000"/>
                      <a:alpha val="40000"/>
                    </a:schemeClr>
                  </a:glow>
                </a:effectLst>
                <a:latin typeface="Tahoma" panose="020B0604030504040204" pitchFamily="34" charset="0"/>
                <a:ea typeface="Tahoma" panose="020B0604030504040204" pitchFamily="34" charset="0"/>
                <a:cs typeface="Tahoma" panose="020B0604030504040204" pitchFamily="34" charset="0"/>
              </a:rPr>
            </a:br>
            <a:r>
              <a:rPr lang="en-US" sz="2800" b="1" dirty="0" smtClean="0">
                <a:ln w="10160">
                  <a:solidFill>
                    <a:schemeClr val="accent5"/>
                  </a:solidFill>
                  <a:prstDash val="solid"/>
                </a:ln>
                <a:solidFill>
                  <a:srgbClr val="FFFFFF"/>
                </a:solidFill>
                <a:effectLst>
                  <a:glow rad="228600">
                    <a:schemeClr val="accent5">
                      <a:satMod val="175000"/>
                      <a:alpha val="40000"/>
                    </a:schemeClr>
                  </a:glow>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US" sz="2800" b="1" dirty="0" smtClean="0">
                <a:ln w="10160">
                  <a:solidFill>
                    <a:schemeClr val="accent5"/>
                  </a:solidFill>
                  <a:prstDash val="solid"/>
                </a:ln>
                <a:solidFill>
                  <a:srgbClr val="FFFFFF"/>
                </a:solidFill>
                <a:effectLst>
                  <a:glow rad="228600">
                    <a:schemeClr val="accent5">
                      <a:satMod val="175000"/>
                      <a:alpha val="40000"/>
                    </a:schemeClr>
                  </a:glow>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2800" b="1" dirty="0" smtClean="0">
                <a:ln w="10160">
                  <a:solidFill>
                    <a:schemeClr val="accent5"/>
                  </a:solidFill>
                  <a:prstDash val="solid"/>
                </a:ln>
                <a:solidFill>
                  <a:srgbClr val="FFFFFF"/>
                </a:solidFill>
                <a:effectLst>
                  <a:glow rad="228600">
                    <a:schemeClr val="accent5">
                      <a:satMod val="175000"/>
                      <a:alpha val="40000"/>
                    </a:schemeClr>
                  </a:glow>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US" sz="2800" b="1" dirty="0" smtClean="0">
                <a:ln w="10160">
                  <a:solidFill>
                    <a:schemeClr val="accent5"/>
                  </a:solidFill>
                  <a:prstDash val="solid"/>
                </a:ln>
                <a:solidFill>
                  <a:srgbClr val="FFFFFF"/>
                </a:solidFill>
                <a:effectLst>
                  <a:glow rad="228600">
                    <a:schemeClr val="accent5">
                      <a:satMod val="175000"/>
                      <a:alpha val="40000"/>
                    </a:schemeClr>
                  </a:glow>
                  <a:outerShdw blurRad="38100" dist="38100" dir="2700000" algn="tl">
                    <a:srgbClr val="000000">
                      <a:alpha val="43137"/>
                    </a:srgbClr>
                  </a:outerShdw>
                </a:effectLst>
                <a:latin typeface="Arial" panose="020B0604020202020204" pitchFamily="34" charset="0"/>
                <a:cs typeface="Arial" panose="020B0604020202020204" pitchFamily="34" charset="0"/>
              </a:rPr>
            </a:br>
            <a:endParaRPr lang="en-US" sz="2800" b="1" dirty="0">
              <a:ln w="10160">
                <a:solidFill>
                  <a:schemeClr val="accent5"/>
                </a:solidFill>
                <a:prstDash val="solid"/>
              </a:ln>
              <a:solidFill>
                <a:srgbClr val="FFFFFF"/>
              </a:solidFill>
              <a:effectLst>
                <a:glow rad="228600">
                  <a:schemeClr val="accent5">
                    <a:satMod val="175000"/>
                    <a:alpha val="40000"/>
                  </a:schemeClr>
                </a:glow>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2763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artisticGlowEdges/>
                    </a14:imgEffect>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a:xfrm>
            <a:off x="0" y="0"/>
            <a:ext cx="12192000" cy="1325563"/>
          </a:xfrm>
        </p:spPr>
        <p:txBody>
          <a:bodyPr>
            <a:scene3d>
              <a:camera prst="orthographicFront"/>
              <a:lightRig rig="threePt" dir="t"/>
            </a:scene3d>
            <a:sp3d extrusionH="57150">
              <a:bevelT w="38100" h="38100" prst="convex"/>
            </a:sp3d>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Microcontroller</a:t>
            </a:r>
            <a:endParaRPr lang="en-US" b="1" dirty="0">
              <a:ln>
                <a:solidFill>
                  <a:srgbClr val="00FFFF"/>
                </a:solidFill>
              </a:ln>
              <a:effectLst>
                <a:glow rad="228600">
                  <a:schemeClr val="accent5">
                    <a:satMod val="175000"/>
                    <a:alpha val="40000"/>
                  </a:schemeClr>
                </a:glow>
              </a:effectLst>
            </a:endParaRPr>
          </a:p>
        </p:txBody>
      </p:sp>
      <p:sp>
        <p:nvSpPr>
          <p:cNvPr id="4" name="Content Placeholder 3"/>
          <p:cNvSpPr>
            <a:spLocks noGrp="1"/>
          </p:cNvSpPr>
          <p:nvPr>
            <p:ph sz="half" idx="2"/>
          </p:nvPr>
        </p:nvSpPr>
        <p:spPr>
          <a:xfrm>
            <a:off x="0" y="1825625"/>
            <a:ext cx="12192000" cy="4351338"/>
          </a:xfrm>
        </p:spPr>
        <p:txBody>
          <a:bodyPr>
            <a:normAutofit/>
            <a:scene3d>
              <a:camera prst="orthographicFront"/>
              <a:lightRig rig="threePt" dir="t"/>
            </a:scene3d>
            <a:sp3d extrusionH="57150">
              <a:bevelT w="38100" h="38100" prst="convex"/>
            </a:sp3d>
          </a:bodyPr>
          <a:lstStyle/>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 microcontroller is an integrated circuit or electronic chip that has a ROM , RAM, CPU, … and a number of programmable inputs and outputs.</a:t>
            </a:r>
          </a:p>
          <a:p>
            <a:endPar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Microcontrollers are microcomputers that are programmed for a specific purpose</a:t>
            </a:r>
          </a:p>
          <a:p>
            <a:endParaRPr lang="en-US" dirty="0"/>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2</a:t>
            </a:r>
            <a:endParaRPr lang="en-US" sz="3200" dirty="0">
              <a:solidFill>
                <a:schemeClr val="bg1"/>
              </a:solidFill>
            </a:endParaRPr>
          </a:p>
        </p:txBody>
      </p:sp>
    </p:spTree>
    <p:extLst>
      <p:ext uri="{BB962C8B-B14F-4D97-AF65-F5344CB8AC3E}">
        <p14:creationId xmlns:p14="http://schemas.microsoft.com/office/powerpoint/2010/main" val="2753833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10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4">
                                            <p:txEl>
                                              <p:pRg st="0" end="0"/>
                                            </p:txEl>
                                          </p:spTgt>
                                        </p:tgtEl>
                                      </p:cBhvr>
                                    </p:animEffect>
                                  </p:childTnLst>
                                </p:cTn>
                              </p:par>
                            </p:childTnLst>
                          </p:cTn>
                        </p:par>
                        <p:par>
                          <p:cTn id="11" fill="hold">
                            <p:stCondLst>
                              <p:cond delay="2000"/>
                            </p:stCondLst>
                            <p:childTnLst>
                              <p:par>
                                <p:cTn id="12" presetID="31" presetClass="entr" presetSubtype="0" fill="hold" grpId="0" nodeType="afterEffect">
                                  <p:stCondLst>
                                    <p:cond delay="1000"/>
                                  </p:stCondLst>
                                  <p:childTnLst>
                                    <p:set>
                                      <p:cBhvr>
                                        <p:cTn id="13" dur="1" fill="hold">
                                          <p:stCondLst>
                                            <p:cond delay="0"/>
                                          </p:stCondLst>
                                        </p:cTn>
                                        <p:tgtEl>
                                          <p:spTgt spid="4">
                                            <p:txEl>
                                              <p:pRg st="2" end="2"/>
                                            </p:txEl>
                                          </p:spTgt>
                                        </p:tgtEl>
                                        <p:attrNameLst>
                                          <p:attrName>style.visibility</p:attrName>
                                        </p:attrNameLst>
                                      </p:cBhvr>
                                      <p:to>
                                        <p:strVal val="visible"/>
                                      </p:to>
                                    </p:set>
                                    <p:anim calcmode="lin" valueType="num">
                                      <p:cBhvr>
                                        <p:cTn id="14"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15"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16"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17"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Grp="1" noChangeAspect="1"/>
          </p:cNvPicPr>
          <p:nvPr>
            <p:ph sz="half" idx="1"/>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a:xfrm>
            <a:off x="0" y="0"/>
            <a:ext cx="12192000" cy="1325563"/>
          </a:xfrm>
        </p:spPr>
        <p:txBody>
          <a:bodyPr>
            <a:scene3d>
              <a:camera prst="orthographicFront"/>
              <a:lightRig rig="threePt" dir="t"/>
            </a:scene3d>
            <a:sp3d extrusionH="57150">
              <a:bevelT w="38100" h="38100" prst="convex"/>
            </a:sp3d>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ARM</a:t>
            </a:r>
            <a:endParaRPr lang="en-US" b="1" dirty="0">
              <a:ln>
                <a:solidFill>
                  <a:srgbClr val="00FFFF"/>
                </a:solidFill>
              </a:ln>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
        <p:nvSpPr>
          <p:cNvPr id="4" name="Content Placeholder 3"/>
          <p:cNvSpPr>
            <a:spLocks noGrp="1"/>
          </p:cNvSpPr>
          <p:nvPr>
            <p:ph sz="half" idx="2"/>
          </p:nvPr>
        </p:nvSpPr>
        <p:spPr>
          <a:xfrm>
            <a:off x="0" y="1825625"/>
            <a:ext cx="12192000" cy="4351338"/>
          </a:xfrm>
        </p:spPr>
        <p:txBody>
          <a:bodyPr>
            <a:scene3d>
              <a:camera prst="orthographicFront"/>
              <a:lightRig rig="threePt" dir="t"/>
            </a:scene3d>
            <a:sp3d extrusionH="57150">
              <a:bevelT w="38100" h="38100" prst="convex"/>
            </a:sp3d>
          </a:bodyPr>
          <a:lstStyle/>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ARM is an architecture (not a microcontroller) used to build 32-bit and 64-bit processors and is built by ARM Holdings.</a:t>
            </a:r>
          </a:p>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The microcontroller that uses the ARM architecture is called the ARM microcontroller.</a:t>
            </a:r>
          </a:p>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Due to the cheap price, high speed and low power consumption of these processors, most embedded systems (such as microcontrollers, mobile phones and tablets, and generally systems with small volume and high features) use this processor.</a:t>
            </a:r>
            <a:endPar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3</a:t>
            </a:r>
            <a:endParaRPr lang="en-US" sz="3200" dirty="0">
              <a:solidFill>
                <a:schemeClr val="bg1"/>
              </a:solidFill>
            </a:endParaRPr>
          </a:p>
        </p:txBody>
      </p:sp>
    </p:spTree>
    <p:extLst>
      <p:ext uri="{BB962C8B-B14F-4D97-AF65-F5344CB8AC3E}">
        <p14:creationId xmlns:p14="http://schemas.microsoft.com/office/powerpoint/2010/main" val="545467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p:cTn id="13"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4">
                                            <p:txEl>
                                              <p:pRg st="1" end="1"/>
                                            </p:tx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p:cTn id="19"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4"/>
          <p:cNvPicPr>
            <a:picLocks noGrp="1" noChangeAspect="1"/>
          </p:cNvPicPr>
          <p:nvPr>
            <p:ph sz="half" idx="1"/>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a:xfrm>
            <a:off x="0" y="0"/>
            <a:ext cx="12192000" cy="1325563"/>
          </a:xfrm>
        </p:spPr>
        <p:txBody>
          <a:bodyPr>
            <a:scene3d>
              <a:camera prst="orthographicFront"/>
              <a:lightRig rig="threePt" dir="t"/>
            </a:scene3d>
            <a:sp3d extrusionH="57150">
              <a:bevelT w="38100" h="38100" prst="convex"/>
            </a:sp3d>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Cortex-m3</a:t>
            </a:r>
            <a:endParaRPr lang="en-US" b="1" dirty="0">
              <a:ln>
                <a:solidFill>
                  <a:srgbClr val="00FFFF"/>
                </a:solidFill>
              </a:ln>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
        <p:nvSpPr>
          <p:cNvPr id="5" name="Text Placeholder 4"/>
          <p:cNvSpPr>
            <a:spLocks noGrp="1"/>
          </p:cNvSpPr>
          <p:nvPr>
            <p:ph type="body" sz="quarter" idx="3"/>
          </p:nvPr>
        </p:nvSpPr>
        <p:spPr>
          <a:xfrm>
            <a:off x="79899" y="2539933"/>
            <a:ext cx="12192000" cy="2240692"/>
          </a:xfrm>
        </p:spPr>
        <p:txBody>
          <a:bodyPr>
            <a:normAutofit/>
          </a:bodyPr>
          <a:lstStyle/>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p:txBody>
      </p:sp>
      <p:sp>
        <p:nvSpPr>
          <p:cNvPr id="12" name="Rectangle 11"/>
          <p:cNvSpPr/>
          <p:nvPr/>
        </p:nvSpPr>
        <p:spPr>
          <a:xfrm>
            <a:off x="1" y="2539933"/>
            <a:ext cx="12191999" cy="2423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convex"/>
            </a:sp3d>
          </a:bodyPr>
          <a:lstStyle/>
          <a:p>
            <a:r>
              <a:rPr lang="en-US" sz="2800" b="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The cortex has 3 profiles:</a:t>
            </a:r>
          </a:p>
          <a:p>
            <a:r>
              <a:rPr lang="en-US" sz="2800" b="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 Applications such as mobile phones</a:t>
            </a:r>
          </a:p>
          <a:p>
            <a:r>
              <a:rPr lang="en-US" sz="2800" b="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R: Real-time applications</a:t>
            </a:r>
          </a:p>
          <a:p>
            <a:r>
              <a:rPr lang="en-US" sz="2800" b="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M: Low power consumption applications</a:t>
            </a:r>
          </a:p>
          <a:p>
            <a:r>
              <a:rPr lang="en-US" sz="2800" b="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The number 3 in the cortex-m3 indicates the existence of 3 execution lines or performance line</a:t>
            </a:r>
          </a:p>
          <a:p>
            <a:pPr algn="ctr"/>
            <a:endParaRPr lang="en-US" sz="2800" dirty="0"/>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4</a:t>
            </a:r>
            <a:endParaRPr lang="en-US" sz="3200" dirty="0">
              <a:solidFill>
                <a:schemeClr val="bg1"/>
              </a:solidFill>
            </a:endParaRPr>
          </a:p>
        </p:txBody>
      </p:sp>
    </p:spTree>
    <p:extLst>
      <p:ext uri="{BB962C8B-B14F-4D97-AF65-F5344CB8AC3E}">
        <p14:creationId xmlns:p14="http://schemas.microsoft.com/office/powerpoint/2010/main" val="32563870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artisticPaintBrush/>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0" y="0"/>
            <a:ext cx="12192000" cy="1325563"/>
          </a:xfrm>
        </p:spPr>
        <p:txBody>
          <a:bodyPr>
            <a:scene3d>
              <a:camera prst="orthographicFront"/>
              <a:lightRig rig="threePt" dir="t"/>
            </a:scene3d>
            <a:sp3d extrusionH="57150">
              <a:bevelT w="38100" h="38100" prst="convex"/>
            </a:sp3d>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Introduction to ST Company</a:t>
            </a:r>
            <a:endParaRPr lang="en-US" b="1" dirty="0">
              <a:ln>
                <a:solidFill>
                  <a:srgbClr val="00FFFF"/>
                </a:solidFill>
              </a:ln>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
        <p:nvSpPr>
          <p:cNvPr id="4" name="Content Placeholder 3"/>
          <p:cNvSpPr>
            <a:spLocks noGrp="1"/>
          </p:cNvSpPr>
          <p:nvPr>
            <p:ph sz="half" idx="2"/>
          </p:nvPr>
        </p:nvSpPr>
        <p:spPr>
          <a:xfrm>
            <a:off x="0" y="1825625"/>
            <a:ext cx="12191999" cy="4351338"/>
          </a:xfrm>
        </p:spPr>
        <p:txBody>
          <a:bodyPr/>
          <a:lstStyle/>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ST is a French-Italian multinational electronics and semiconductor company headquartered in Geneva, Switzerland.</a:t>
            </a:r>
          </a:p>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ST has been one of the most successful competitors in the field of microcontroller manufacturing among other manufacturers.</a:t>
            </a:r>
          </a:p>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The company's products have been considered in the world for many reasons, including a variety of models and speed, low power consumption, libraries provided by the manufacturer, etc.</a:t>
            </a:r>
            <a:endPar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5</a:t>
            </a:r>
            <a:endParaRPr lang="en-US" sz="3200" dirty="0">
              <a:solidFill>
                <a:schemeClr val="bg1"/>
              </a:solidFill>
            </a:endParaRPr>
          </a:p>
        </p:txBody>
      </p:sp>
    </p:spTree>
    <p:extLst>
      <p:ext uri="{BB962C8B-B14F-4D97-AF65-F5344CB8AC3E}">
        <p14:creationId xmlns:p14="http://schemas.microsoft.com/office/powerpoint/2010/main" val="19966142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10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par>
                          <p:cTn id="8" fill="hold">
                            <p:stCondLst>
                              <p:cond delay="1500"/>
                            </p:stCondLst>
                            <p:childTnLst>
                              <p:par>
                                <p:cTn id="9" presetID="5" presetClass="entr" presetSubtype="10" fill="hold" grpId="0" nodeType="afterEffect">
                                  <p:stCondLst>
                                    <p:cond delay="100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checkerboard(across)">
                                      <p:cBhvr>
                                        <p:cTn id="11" dur="500"/>
                                        <p:tgtEl>
                                          <p:spTgt spid="4">
                                            <p:txEl>
                                              <p:pRg st="1" end="1"/>
                                            </p:txEl>
                                          </p:spTgt>
                                        </p:tgtEl>
                                      </p:cBhvr>
                                    </p:animEffect>
                                  </p:childTnLst>
                                </p:cTn>
                              </p:par>
                            </p:childTnLst>
                          </p:cTn>
                        </p:par>
                        <p:par>
                          <p:cTn id="12" fill="hold">
                            <p:stCondLst>
                              <p:cond delay="3000"/>
                            </p:stCondLst>
                            <p:childTnLst>
                              <p:par>
                                <p:cTn id="13" presetID="5" presetClass="entr" presetSubtype="10" fill="hold" grpId="0" nodeType="after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checkerboard(across)">
                                      <p:cBhvr>
                                        <p:cTn id="1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Grp="1" noChangeAspect="1"/>
          </p:cNvPicPr>
          <p:nvPr>
            <p:ph sz="half" idx="1"/>
          </p:nvPr>
        </p:nvPicPr>
        <p:blipFill>
          <a:blip r:embed="rId2" cstate="print">
            <a:duotone>
              <a:prstClr val="black"/>
              <a:schemeClr val="accent5">
                <a:tint val="45000"/>
                <a:satMod val="400000"/>
              </a:schemeClr>
            </a:duotone>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a:xfrm>
            <a:off x="0" y="0"/>
            <a:ext cx="12192000" cy="1325563"/>
          </a:xfrm>
        </p:spPr>
        <p:txBody>
          <a:bodyPr>
            <a:scene3d>
              <a:camera prst="orthographicFront"/>
              <a:lightRig rig="threePt" dir="t"/>
            </a:scene3d>
            <a:sp3d extrusionH="57150">
              <a:bevelT w="38100" h="38100" prst="convex"/>
            </a:sp3d>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STM32CubeIDE</a:t>
            </a:r>
            <a:endParaRPr lang="en-US" b="1"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
        <p:nvSpPr>
          <p:cNvPr id="4" name="Content Placeholder 3"/>
          <p:cNvSpPr>
            <a:spLocks noGrp="1"/>
          </p:cNvSpPr>
          <p:nvPr>
            <p:ph sz="half" idx="2"/>
          </p:nvPr>
        </p:nvSpPr>
        <p:spPr>
          <a:xfrm>
            <a:off x="0" y="1825625"/>
            <a:ext cx="12192000" cy="4351338"/>
          </a:xfrm>
        </p:spPr>
        <p:txBody>
          <a:bodyPr>
            <a:normAutofit lnSpcReduction="10000"/>
            <a:scene3d>
              <a:camera prst="orthographicFront"/>
              <a:lightRig rig="threePt" dir="t"/>
            </a:scene3d>
            <a:sp3d extrusionH="57150">
              <a:bevelT w="38100" h="38100" prst="convex"/>
            </a:sp3d>
          </a:bodyPr>
          <a:lstStyle/>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This software has been designed by ST Company for the convenience and no need of users to use user registers.</a:t>
            </a:r>
          </a:p>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This software has many advantages, including:</a:t>
            </a:r>
          </a:p>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_One of the advantages is the graphical selection of the required hardware, which at the end provides a project with the required files and ready-made functions.</a:t>
            </a:r>
          </a:p>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_ Another feature of this software is that there is no need for software such as Kiel </a:t>
            </a:r>
            <a:r>
              <a:rPr lang="en-US"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or </a:t>
            </a:r>
            <a:r>
              <a:rPr lang="en-US"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IAR </a:t>
            </a: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and you can write the program in the same software and program the code on the microcontroller.</a:t>
            </a:r>
          </a:p>
          <a:p>
            <a:pPr marL="0" indent="0">
              <a:buNone/>
            </a:pPr>
            <a:r>
              <a:rPr lang="en-US" dirty="0" err="1"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And,etc</a:t>
            </a: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endPar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6</a:t>
            </a:r>
            <a:endParaRPr lang="en-US" sz="3200" dirty="0">
              <a:solidFill>
                <a:schemeClr val="bg1"/>
              </a:solidFill>
            </a:endParaRPr>
          </a:p>
        </p:txBody>
      </p:sp>
    </p:spTree>
    <p:extLst>
      <p:ext uri="{BB962C8B-B14F-4D97-AF65-F5344CB8AC3E}">
        <p14:creationId xmlns:p14="http://schemas.microsoft.com/office/powerpoint/2010/main" val="35855860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par>
                          <p:cTn id="8" fill="hold">
                            <p:stCondLst>
                              <p:cond delay="1500"/>
                            </p:stCondLst>
                            <p:childTnLst>
                              <p:par>
                                <p:cTn id="9" presetID="9" presetClass="entr" presetSubtype="0" fill="hold" grpId="0" nodeType="afterEffect">
                                  <p:stCondLst>
                                    <p:cond delay="100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dissolve">
                                      <p:cBhvr>
                                        <p:cTn id="11" dur="500"/>
                                        <p:tgtEl>
                                          <p:spTgt spid="4">
                                            <p:txEl>
                                              <p:pRg st="1" end="1"/>
                                            </p:txEl>
                                          </p:spTgt>
                                        </p:tgtEl>
                                      </p:cBhvr>
                                    </p:animEffect>
                                  </p:childTnLst>
                                </p:cTn>
                              </p:par>
                            </p:childTnLst>
                          </p:cTn>
                        </p:par>
                        <p:par>
                          <p:cTn id="12" fill="hold">
                            <p:stCondLst>
                              <p:cond delay="3000"/>
                            </p:stCondLst>
                            <p:childTnLst>
                              <p:par>
                                <p:cTn id="13" presetID="9" presetClass="entr" presetSubtype="0" fill="hold" grpId="0" nodeType="after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dissolve">
                                      <p:cBhvr>
                                        <p:cTn id="15" dur="500"/>
                                        <p:tgtEl>
                                          <p:spTgt spid="4">
                                            <p:txEl>
                                              <p:pRg st="2" end="2"/>
                                            </p:txEl>
                                          </p:spTgt>
                                        </p:tgtEl>
                                      </p:cBhvr>
                                    </p:animEffect>
                                  </p:childTnLst>
                                </p:cTn>
                              </p:par>
                            </p:childTnLst>
                          </p:cTn>
                        </p:par>
                        <p:par>
                          <p:cTn id="16" fill="hold">
                            <p:stCondLst>
                              <p:cond delay="4500"/>
                            </p:stCondLst>
                            <p:childTnLst>
                              <p:par>
                                <p:cTn id="17" presetID="9" presetClass="entr" presetSubtype="0" fill="hold" grpId="0" nodeType="afterEffect">
                                  <p:stCondLst>
                                    <p:cond delay="100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dissolve">
                                      <p:cBhvr>
                                        <p:cTn id="19" dur="500"/>
                                        <p:tgtEl>
                                          <p:spTgt spid="4">
                                            <p:txEl>
                                              <p:pRg st="3" end="3"/>
                                            </p:txEl>
                                          </p:spTgt>
                                        </p:tgtEl>
                                      </p:cBhvr>
                                    </p:animEffect>
                                  </p:childTnLst>
                                </p:cTn>
                              </p:par>
                            </p:childTnLst>
                          </p:cTn>
                        </p:par>
                        <p:par>
                          <p:cTn id="20" fill="hold">
                            <p:stCondLst>
                              <p:cond delay="6000"/>
                            </p:stCondLst>
                            <p:childTnLst>
                              <p:par>
                                <p:cTn id="21" presetID="9" presetClass="entr" presetSubtype="0" fill="hold" grpId="0" nodeType="afterEffect">
                                  <p:stCondLst>
                                    <p:cond delay="100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dissolv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Grp="1" noChangeAspect="1"/>
          </p:cNvPicPr>
          <p:nvPr>
            <p:ph sz="half" idx="1"/>
          </p:nvPr>
        </p:nvPicPr>
        <p:blipFill>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artisticGlowDiffused/>
                    </a14:imgEffect>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a:xfrm>
            <a:off x="0" y="0"/>
            <a:ext cx="12192000" cy="1325563"/>
          </a:xfrm>
        </p:spPr>
        <p:txBody>
          <a:bodyPr>
            <a:scene3d>
              <a:camera prst="orthographicFront"/>
              <a:lightRig rig="threePt" dir="t"/>
            </a:scene3d>
            <a:sp3d extrusionH="57150">
              <a:bevelT w="38100" h="38100" prst="convex"/>
            </a:sp3d>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J-link</a:t>
            </a:r>
            <a:endParaRPr lang="en-US" b="1" dirty="0">
              <a:ln>
                <a:solidFill>
                  <a:srgbClr val="00FFFF"/>
                </a:solidFill>
              </a:ln>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
        <p:nvSpPr>
          <p:cNvPr id="4" name="Content Placeholder 3"/>
          <p:cNvSpPr>
            <a:spLocks noGrp="1"/>
          </p:cNvSpPr>
          <p:nvPr>
            <p:ph sz="half" idx="2"/>
          </p:nvPr>
        </p:nvSpPr>
        <p:spPr>
          <a:xfrm>
            <a:off x="0" y="1825625"/>
            <a:ext cx="12192000" cy="4351338"/>
          </a:xfrm>
        </p:spPr>
        <p:txBody>
          <a:bodyPr>
            <a:scene3d>
              <a:camera prst="orthographicFront"/>
              <a:lightRig rig="threePt" dir="t"/>
            </a:scene3d>
            <a:sp3d extrusionH="57150">
              <a:bevelT w="38100" h="38100" prst="convex"/>
            </a:sp3d>
          </a:bodyPr>
          <a:lstStyle/>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J-link programmer and debugger, designed and provided by SEGGER Group for programming and debugging ARM-based microcontrollers, can hex code or binary made by the compiler through the JTG microcontroller connector and the USB port of the computer Transfer to micro, this device is fully supported in Cube ID software and you can transfer your application directly to micro from it</a:t>
            </a:r>
            <a:endPar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998632" y="5418843"/>
            <a:ext cx="1193368" cy="1439157"/>
          </a:xfrm>
          <a:prstGeom prst="rect">
            <a:avLst/>
          </a:prstGeom>
        </p:spPr>
      </p:pic>
      <p:sp>
        <p:nvSpPr>
          <p:cNvPr id="7" name="TextBox 6"/>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7</a:t>
            </a:r>
            <a:endParaRPr lang="en-US" sz="3200" dirty="0">
              <a:solidFill>
                <a:schemeClr val="bg1"/>
              </a:solidFill>
            </a:endParaRPr>
          </a:p>
        </p:txBody>
      </p:sp>
    </p:spTree>
    <p:extLst>
      <p:ext uri="{BB962C8B-B14F-4D97-AF65-F5344CB8AC3E}">
        <p14:creationId xmlns:p14="http://schemas.microsoft.com/office/powerpoint/2010/main" val="5517165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10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157"/>
            <a:ext cx="10515600" cy="1325563"/>
          </a:xfrm>
        </p:spPr>
        <p:txBody>
          <a:bodyPr/>
          <a:lstStyle/>
          <a:p>
            <a:pPr algn="ctr"/>
            <a:r>
              <a:rPr lang="en-US" dirty="0" smtClean="0">
                <a:solidFill>
                  <a:schemeClr val="bg1"/>
                </a:solidFill>
                <a:latin typeface="Arial" panose="020B0604020202020204" pitchFamily="34" charset="0"/>
                <a:cs typeface="Arial" panose="020B0604020202020204" pitchFamily="34" charset="0"/>
              </a:rPr>
              <a:t>STM32F103CBT6</a:t>
            </a:r>
            <a:endParaRPr lang="en-US" dirty="0">
              <a:solidFill>
                <a:schemeClr val="bg1"/>
              </a:solidFill>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ackgroundRemoval t="9778" b="89778" l="9333" r="89778"/>
                    </a14:imgEffect>
                  </a14:imgLayer>
                </a14:imgProps>
              </a:ext>
              <a:ext uri="{28A0092B-C50C-407E-A947-70E740481C1C}">
                <a14:useLocalDpi xmlns:a14="http://schemas.microsoft.com/office/drawing/2010/main" val="0"/>
              </a:ext>
            </a:extLst>
          </a:blip>
          <a:stretch>
            <a:fillRect/>
          </a:stretch>
        </p:blipFill>
        <p:spPr>
          <a:xfrm rot="150143">
            <a:off x="4449397" y="508738"/>
            <a:ext cx="5554389" cy="4986263"/>
          </a:xfrm>
          <a:prstGeom prst="rect">
            <a:avLst/>
          </a:prstGeom>
        </p:spPr>
      </p:pic>
      <p:sp>
        <p:nvSpPr>
          <p:cNvPr id="3" name="Text Placeholder 2"/>
          <p:cNvSpPr>
            <a:spLocks noGrp="1"/>
          </p:cNvSpPr>
          <p:nvPr>
            <p:ph type="body" idx="1"/>
          </p:nvPr>
        </p:nvSpPr>
        <p:spPr>
          <a:xfrm>
            <a:off x="321278" y="3364899"/>
            <a:ext cx="11705966" cy="1997933"/>
          </a:xfrm>
        </p:spPr>
        <p:txBody>
          <a:bodyPr>
            <a:normAutofit/>
          </a:bodyPr>
          <a:lstStyle/>
          <a:p>
            <a:endParaRPr lang="en-US" dirty="0" smtClean="0">
              <a:solidFill>
                <a:schemeClr val="bg1"/>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17" name="Content Placeholder 3"/>
          <p:cNvPicPr>
            <a:picLocks noGrp="1" noChangeAspect="1"/>
          </p:cNvPicPr>
          <p:nvPr>
            <p:ph idx="1"/>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1999" cy="6858000"/>
          </a:xfrm>
        </p:spPr>
      </p:pic>
      <p:graphicFrame>
        <p:nvGraphicFramePr>
          <p:cNvPr id="9" name="Table 8"/>
          <p:cNvGraphicFramePr>
            <a:graphicFrameLocks noGrp="1"/>
          </p:cNvGraphicFramePr>
          <p:nvPr>
            <p:extLst>
              <p:ext uri="{D42A27DB-BD31-4B8C-83A1-F6EECF244321}">
                <p14:modId xmlns:p14="http://schemas.microsoft.com/office/powerpoint/2010/main" val="1363726553"/>
              </p:ext>
            </p:extLst>
          </p:nvPr>
        </p:nvGraphicFramePr>
        <p:xfrm>
          <a:off x="-3" y="692802"/>
          <a:ext cx="12192002" cy="5547360"/>
        </p:xfrm>
        <a:graphic>
          <a:graphicData uri="http://schemas.openxmlformats.org/drawingml/2006/table">
            <a:tbl>
              <a:tblPr firstRow="1" bandRow="1">
                <a:tableStyleId>{2D5ABB26-0587-4C30-8999-92F81FD0307C}</a:tableStyleId>
              </a:tblPr>
              <a:tblGrid>
                <a:gridCol w="6096001"/>
                <a:gridCol w="6096001"/>
              </a:tblGrid>
              <a:tr h="359817">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Package / Case</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c>
                  <a:txBody>
                    <a:bodyPr/>
                    <a:lstStyle/>
                    <a:p>
                      <a:r>
                        <a:rPr lang="en-US" sz="2000" b="0" i="0" kern="1200" dirty="0" smtClean="0">
                          <a:solidFill>
                            <a:schemeClr val="tx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 </a:t>
                      </a:r>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LQFP-48</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r>
              <a:tr h="359817">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Core</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ARM Cortex M3</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r>
              <a:tr h="359817">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Data Bus Width</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32 bit</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r>
              <a:tr h="359817">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Maximum Clock Frequency</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72 MHz</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r>
              <a:tr h="359817">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Program Memory Size</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128 </a:t>
                      </a:r>
                      <a:r>
                        <a:rPr lang="en-US" sz="2000" b="0" i="0" kern="1200" dirty="0" err="1"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kB</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r>
              <a:tr h="359817">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Data RAM Size</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20 </a:t>
                      </a:r>
                      <a:r>
                        <a:rPr lang="en-US" sz="2000" b="0" i="0" kern="1200" dirty="0" err="1"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kB</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r>
              <a:tr h="359817">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Number of I/</a:t>
                      </a:r>
                      <a:r>
                        <a:rPr lang="en-US" sz="2000" b="0" i="0" kern="1200" dirty="0" err="1"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Os</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37 I/O</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r>
              <a:tr h="359817">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Operating Supply Voltage</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2 V to 3.6 V</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r>
              <a:tr h="359817">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Program Memory Type</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Flash</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r>
              <a:tr h="359817">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Data RAM Type</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SRAM</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r>
              <a:tr h="359817">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Interface Type</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c>
                  <a:txBody>
                    <a:bodyPr/>
                    <a:lstStyle/>
                    <a:p>
                      <a:r>
                        <a:rPr lang="nn-NO"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CAN, I2C, SPI, USART, USB</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r>
              <a:tr h="359817">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Minimum Operating Temperature</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- 40 C</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r>
              <a:tr h="359817">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Maximum Operating Temperature</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 + 85 C</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r>
              <a:tr h="359817">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Brand</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c>
                  <a:txBody>
                    <a:bodyPr/>
                    <a:lstStyle/>
                    <a:p>
                      <a:r>
                        <a:rPr lang="en-US" sz="2000" b="0" i="0" kern="1200" dirty="0" smtClean="0">
                          <a:solidFill>
                            <a:schemeClr val="bg1"/>
                          </a:solidFill>
                          <a:effectLst>
                            <a:glow rad="101600">
                              <a:schemeClr val="accent5">
                                <a:satMod val="175000"/>
                                <a:alpha val="40000"/>
                              </a:schemeClr>
                            </a:glow>
                          </a:effectLst>
                          <a:latin typeface="Arial" panose="020B0604020202020204" pitchFamily="34" charset="0"/>
                          <a:ea typeface="+mn-ea"/>
                          <a:cs typeface="Arial" panose="020B0604020202020204" pitchFamily="34" charset="0"/>
                        </a:rPr>
                        <a:t>STMicroelectronics</a:t>
                      </a:r>
                      <a:endParaRPr lang="en-US" sz="2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txBody>
                  <a:tcPr/>
                </a:tc>
              </a:tr>
            </a:tbl>
          </a:graphicData>
        </a:graphic>
      </p:graphicFrame>
      <p:sp>
        <p:nvSpPr>
          <p:cNvPr id="5" name="Text Placeholder 4"/>
          <p:cNvSpPr>
            <a:spLocks noGrp="1"/>
          </p:cNvSpPr>
          <p:nvPr>
            <p:ph type="body" idx="1"/>
          </p:nvPr>
        </p:nvSpPr>
        <p:spPr>
          <a:xfrm>
            <a:off x="-1" y="2714"/>
            <a:ext cx="12191999" cy="755167"/>
          </a:xfrm>
        </p:spPr>
        <p:txBody>
          <a:bodyPr>
            <a:normAutofit/>
            <a:scene3d>
              <a:camera prst="orthographicFront"/>
              <a:lightRig rig="threePt" dir="t"/>
            </a:scene3d>
            <a:sp3d extrusionH="57150">
              <a:bevelT w="38100" h="38100" prst="convex"/>
            </a:sp3d>
          </a:bodyPr>
          <a:lstStyle/>
          <a:p>
            <a:pPr algn="ctr"/>
            <a:r>
              <a:rPr lang="en-US" sz="44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STM32F103CBT6</a:t>
            </a:r>
            <a:endParaRPr lang="en-US" sz="4400" dirty="0">
              <a:ln>
                <a:solidFill>
                  <a:srgbClr val="00FFFF"/>
                </a:solidFill>
              </a:ln>
              <a:effectLst>
                <a:glow rad="228600">
                  <a:schemeClr val="accent5">
                    <a:satMod val="175000"/>
                    <a:alpha val="40000"/>
                  </a:schemeClr>
                </a:glow>
              </a:effectLst>
            </a:endParaRPr>
          </a:p>
        </p:txBody>
      </p:sp>
      <p:sp>
        <p:nvSpPr>
          <p:cNvPr id="8" name="TextBox 7"/>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8</a:t>
            </a:r>
            <a:endParaRPr lang="en-US" sz="3200" dirty="0">
              <a:solidFill>
                <a:schemeClr val="bg1"/>
              </a:solidFill>
            </a:endParaRPr>
          </a:p>
        </p:txBody>
      </p:sp>
    </p:spTree>
    <p:extLst>
      <p:ext uri="{BB962C8B-B14F-4D97-AF65-F5344CB8AC3E}">
        <p14:creationId xmlns:p14="http://schemas.microsoft.com/office/powerpoint/2010/main" val="1723668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Grp="1" noChangeAspect="1"/>
          </p:cNvPicPr>
          <p:nvPr>
            <p:ph sz="half" idx="1"/>
          </p:nvPr>
        </p:nvPicPr>
        <p:blipFill>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a:xfrm>
            <a:off x="0" y="0"/>
            <a:ext cx="12192000" cy="1325563"/>
          </a:xfrm>
        </p:spPr>
        <p:txBody>
          <a:bodyPr>
            <a:scene3d>
              <a:camera prst="orthographicFront"/>
              <a:lightRig rig="threePt" dir="t"/>
            </a:scene3d>
            <a:sp3d extrusionH="57150">
              <a:bevelT w="38100" h="38100" prst="convex"/>
            </a:sp3d>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Peripherals used in this project</a:t>
            </a:r>
            <a:endParaRPr lang="en-US" b="1" dirty="0">
              <a:ln>
                <a:solidFill>
                  <a:srgbClr val="00FFFF"/>
                </a:solidFill>
              </a:ln>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
        <p:nvSpPr>
          <p:cNvPr id="4" name="Content Placeholder 3"/>
          <p:cNvSpPr>
            <a:spLocks noGrp="1"/>
          </p:cNvSpPr>
          <p:nvPr>
            <p:ph sz="half" idx="2"/>
          </p:nvPr>
        </p:nvSpPr>
        <p:spPr>
          <a:xfrm>
            <a:off x="186431" y="1831959"/>
            <a:ext cx="8114190" cy="4351338"/>
          </a:xfrm>
        </p:spPr>
        <p:txBody>
          <a:bodyPr>
            <a:scene3d>
              <a:camera prst="orthographicFront"/>
              <a:lightRig rig="threePt" dir="t"/>
            </a:scene3d>
            <a:sp3d extrusionH="57150">
              <a:bevelT w="38100" h="38100" prst="convex"/>
            </a:sp3d>
          </a:bodyPr>
          <a:lstStyle/>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I2C(</a:t>
            </a: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Inter-Integrated Circuit</a:t>
            </a: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p>
          <a:p>
            <a:pPr marL="0" indent="0">
              <a:buNone/>
            </a:pPr>
            <a:endPar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SPI(</a:t>
            </a: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Serial Peripheral </a:t>
            </a: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Interface)</a:t>
            </a:r>
          </a:p>
          <a:p>
            <a:pPr marL="0" indent="0">
              <a:buNone/>
            </a:pPr>
            <a:endPar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USB CDC(Communications </a:t>
            </a: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D</a:t>
            </a: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evice </a:t>
            </a: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C</a:t>
            </a: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lass)</a:t>
            </a:r>
          </a:p>
          <a:p>
            <a:pPr marL="0" indent="0">
              <a:buNone/>
            </a:pPr>
            <a:endPar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RTC(Real Time Clock)</a:t>
            </a:r>
          </a:p>
          <a:p>
            <a:pPr marL="0" indent="0">
              <a:buNone/>
            </a:pPr>
            <a:endParaRPr lang="en-US" dirty="0" smtClean="0">
              <a:solidFill>
                <a:schemeClr val="bg1"/>
              </a:solidFill>
              <a:effectLst>
                <a:glow rad="101600">
                  <a:schemeClr val="accent5">
                    <a:satMod val="175000"/>
                    <a:alpha val="40000"/>
                  </a:schemeClr>
                </a:glow>
              </a:effectLst>
            </a:endParaRPr>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9</a:t>
            </a:r>
            <a:endParaRPr lang="en-US" sz="3200" dirty="0">
              <a:solidFill>
                <a:schemeClr val="bg1"/>
              </a:solidFill>
            </a:endParaRPr>
          </a:p>
        </p:txBody>
      </p:sp>
    </p:spTree>
    <p:extLst>
      <p:ext uri="{BB962C8B-B14F-4D97-AF65-F5344CB8AC3E}">
        <p14:creationId xmlns:p14="http://schemas.microsoft.com/office/powerpoint/2010/main" val="274317326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0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0" end="0"/>
                                            </p:txEl>
                                          </p:spTgt>
                                        </p:tgtEl>
                                      </p:cBhvr>
                                    </p:animEffect>
                                  </p:childTnLst>
                                </p:cTn>
                              </p:par>
                            </p:childTnLst>
                          </p:cTn>
                        </p:par>
                        <p:par>
                          <p:cTn id="9" fill="hold">
                            <p:stCondLst>
                              <p:cond delay="1500"/>
                            </p:stCondLst>
                            <p:childTnLst>
                              <p:par>
                                <p:cTn id="10" presetID="12" presetClass="entr" presetSubtype="4" fill="hold" grpId="0" nodeType="afterEffect">
                                  <p:stCondLst>
                                    <p:cond delay="1000"/>
                                  </p:stCondLst>
                                  <p:childTnLst>
                                    <p:set>
                                      <p:cBhvr>
                                        <p:cTn id="11" dur="1" fill="hold">
                                          <p:stCondLst>
                                            <p:cond delay="0"/>
                                          </p:stCondLst>
                                        </p:cTn>
                                        <p:tgtEl>
                                          <p:spTgt spid="4">
                                            <p:txEl>
                                              <p:pRg st="2" end="2"/>
                                            </p:txEl>
                                          </p:spTgt>
                                        </p:tgtEl>
                                        <p:attrNameLst>
                                          <p:attrName>style.visibility</p:attrName>
                                        </p:attrNameLst>
                                      </p:cBhvr>
                                      <p:to>
                                        <p:strVal val="visible"/>
                                      </p:to>
                                    </p:set>
                                    <p:anim calcmode="lin" valueType="num">
                                      <p:cBhvr additive="base">
                                        <p:cTn id="12"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4">
                                            <p:txEl>
                                              <p:pRg st="2" end="2"/>
                                            </p:txEl>
                                          </p:spTgt>
                                        </p:tgtEl>
                                      </p:cBhvr>
                                    </p:animEffect>
                                  </p:childTnLst>
                                </p:cTn>
                              </p:par>
                            </p:childTnLst>
                          </p:cTn>
                        </p:par>
                        <p:par>
                          <p:cTn id="14" fill="hold">
                            <p:stCondLst>
                              <p:cond delay="3000"/>
                            </p:stCondLst>
                            <p:childTnLst>
                              <p:par>
                                <p:cTn id="15" presetID="12" presetClass="entr" presetSubtype="4" fill="hold" grpId="0" nodeType="afterEffect">
                                  <p:stCondLst>
                                    <p:cond delay="1000"/>
                                  </p:stCondLst>
                                  <p:childTnLst>
                                    <p:set>
                                      <p:cBhvr>
                                        <p:cTn id="16" dur="1" fill="hold">
                                          <p:stCondLst>
                                            <p:cond delay="0"/>
                                          </p:stCondLst>
                                        </p:cTn>
                                        <p:tgtEl>
                                          <p:spTgt spid="4">
                                            <p:txEl>
                                              <p:pRg st="4" end="4"/>
                                            </p:txEl>
                                          </p:spTgt>
                                        </p:tgtEl>
                                        <p:attrNameLst>
                                          <p:attrName>style.visibility</p:attrName>
                                        </p:attrNameLst>
                                      </p:cBhvr>
                                      <p:to>
                                        <p:strVal val="visible"/>
                                      </p:to>
                                    </p:set>
                                    <p:anim calcmode="lin" valueType="num">
                                      <p:cBhvr additive="base">
                                        <p:cTn id="17"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18" dur="500"/>
                                        <p:tgtEl>
                                          <p:spTgt spid="4">
                                            <p:txEl>
                                              <p:pRg st="4" end="4"/>
                                            </p:txEl>
                                          </p:spTgt>
                                        </p:tgtEl>
                                      </p:cBhvr>
                                    </p:animEffect>
                                  </p:childTnLst>
                                </p:cTn>
                              </p:par>
                            </p:childTnLst>
                          </p:cTn>
                        </p:par>
                        <p:par>
                          <p:cTn id="19" fill="hold">
                            <p:stCondLst>
                              <p:cond delay="4500"/>
                            </p:stCondLst>
                            <p:childTnLst>
                              <p:par>
                                <p:cTn id="20" presetID="12" presetClass="entr" presetSubtype="4" fill="hold" grpId="0" nodeType="afterEffect">
                                  <p:stCondLst>
                                    <p:cond delay="1000"/>
                                  </p:stCondLst>
                                  <p:childTnLst>
                                    <p:set>
                                      <p:cBhvr>
                                        <p:cTn id="21" dur="1" fill="hold">
                                          <p:stCondLst>
                                            <p:cond delay="0"/>
                                          </p:stCondLst>
                                        </p:cTn>
                                        <p:tgtEl>
                                          <p:spTgt spid="4">
                                            <p:txEl>
                                              <p:pRg st="6" end="6"/>
                                            </p:txEl>
                                          </p:spTgt>
                                        </p:tgtEl>
                                        <p:attrNameLst>
                                          <p:attrName>style.visibility</p:attrName>
                                        </p:attrNameLst>
                                      </p:cBhvr>
                                      <p:to>
                                        <p:strVal val="visible"/>
                                      </p:to>
                                    </p:set>
                                    <p:anim calcmode="lin" valueType="num">
                                      <p:cBhvr additive="base">
                                        <p:cTn id="22" dur="500"/>
                                        <p:tgtEl>
                                          <p:spTgt spid="4">
                                            <p:txEl>
                                              <p:pRg st="6" end="6"/>
                                            </p:txEl>
                                          </p:spTgt>
                                        </p:tgtEl>
                                        <p:attrNameLst>
                                          <p:attrName>ppt_y</p:attrName>
                                        </p:attrNameLst>
                                      </p:cBhvr>
                                      <p:tavLst>
                                        <p:tav tm="0">
                                          <p:val>
                                            <p:strVal val="#ppt_y+#ppt_h*1.125000"/>
                                          </p:val>
                                        </p:tav>
                                        <p:tav tm="100000">
                                          <p:val>
                                            <p:strVal val="#ppt_y"/>
                                          </p:val>
                                        </p:tav>
                                      </p:tavLst>
                                    </p:anim>
                                    <p:animEffect transition="in" filter="wipe(up)">
                                      <p:cBhvr>
                                        <p:cTn id="2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b="6586"/>
          <a:stretch/>
        </p:blipFill>
        <p:spPr>
          <a:xfrm>
            <a:off x="0" y="0"/>
            <a:ext cx="12192000" cy="6858000"/>
          </a:xfrm>
        </p:spPr>
      </p:pic>
      <p:sp>
        <p:nvSpPr>
          <p:cNvPr id="2" name="Title 1"/>
          <p:cNvSpPr>
            <a:spLocks noGrp="1"/>
          </p:cNvSpPr>
          <p:nvPr>
            <p:ph type="title"/>
          </p:nvPr>
        </p:nvSpPr>
        <p:spPr>
          <a:xfrm>
            <a:off x="0" y="9363"/>
            <a:ext cx="12192000" cy="1325563"/>
          </a:xfrm>
        </p:spPr>
        <p:txBody>
          <a:bodyPr>
            <a:scene3d>
              <a:camera prst="orthographicFront"/>
              <a:lightRig rig="threePt" dir="t"/>
            </a:scene3d>
            <a:sp3d extrusionH="57150">
              <a:bevelT w="38100" h="38100" prst="convex"/>
            </a:sp3d>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I2C</a:t>
            </a:r>
            <a:endParaRPr lang="en-US" b="1"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
        <p:nvSpPr>
          <p:cNvPr id="7" name="Rectangle 6"/>
          <p:cNvSpPr/>
          <p:nvPr/>
        </p:nvSpPr>
        <p:spPr>
          <a:xfrm>
            <a:off x="-42479" y="2346637"/>
            <a:ext cx="1354798"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convex"/>
            </a:sp3d>
          </a:bodyPr>
          <a:lstStyle/>
          <a:p>
            <a:pPr algn="ctr"/>
            <a:r>
              <a:rPr lang="en-US" sz="2400" b="1" dirty="0" smtClean="0">
                <a:ln>
                  <a:solidFill>
                    <a:srgbClr val="00FFFF"/>
                  </a:solidFill>
                </a:ln>
                <a:solidFill>
                  <a:schemeClr val="bg1"/>
                </a:solidFill>
                <a:effectLst>
                  <a:glow rad="228600">
                    <a:schemeClr val="accent5">
                      <a:satMod val="175000"/>
                      <a:alpha val="40000"/>
                    </a:schemeClr>
                  </a:glow>
                </a:effectLst>
              </a:rPr>
              <a:t>MASTER</a:t>
            </a:r>
            <a:endParaRPr lang="en-US" sz="2400" b="1" dirty="0">
              <a:ln>
                <a:solidFill>
                  <a:srgbClr val="00FFFF"/>
                </a:solidFill>
              </a:ln>
              <a:noFill/>
              <a:effectLst>
                <a:glow rad="228600">
                  <a:schemeClr val="accent5">
                    <a:satMod val="175000"/>
                    <a:alpha val="40000"/>
                  </a:schemeClr>
                </a:glow>
              </a:effectLst>
            </a:endParaRPr>
          </a:p>
        </p:txBody>
      </p:sp>
      <p:sp>
        <p:nvSpPr>
          <p:cNvPr id="8" name="Rectangle 7"/>
          <p:cNvSpPr/>
          <p:nvPr/>
        </p:nvSpPr>
        <p:spPr>
          <a:xfrm>
            <a:off x="1523625" y="2567073"/>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convex"/>
            </a:sp3d>
          </a:bodyPr>
          <a:lstStyle/>
          <a:p>
            <a:pPr algn="ctr"/>
            <a:r>
              <a:rPr lang="en-US" sz="2400" dirty="0" smtClean="0">
                <a:ln>
                  <a:solidFill>
                    <a:schemeClr val="bg1"/>
                  </a:solidFill>
                </a:ln>
                <a:solidFill>
                  <a:schemeClr val="bg1"/>
                </a:solidFill>
                <a:effectLst>
                  <a:glow rad="101600">
                    <a:schemeClr val="accent5">
                      <a:satMod val="175000"/>
                      <a:alpha val="40000"/>
                    </a:schemeClr>
                  </a:glow>
                </a:effectLst>
              </a:rPr>
              <a:t>SCK</a:t>
            </a:r>
            <a:r>
              <a:rPr lang="en-US" dirty="0" smtClean="0">
                <a:noFill/>
                <a:effectLst>
                  <a:glow rad="101600">
                    <a:schemeClr val="accent5">
                      <a:satMod val="175000"/>
                      <a:alpha val="40000"/>
                    </a:schemeClr>
                  </a:glow>
                </a:effectLst>
              </a:rPr>
              <a:t>DA</a:t>
            </a:r>
            <a:endParaRPr lang="en-US" dirty="0">
              <a:noFill/>
              <a:effectLst>
                <a:glow rad="101600">
                  <a:schemeClr val="accent5">
                    <a:satMod val="175000"/>
                    <a:alpha val="40000"/>
                  </a:schemeClr>
                </a:glow>
              </a:effectLst>
            </a:endParaRPr>
          </a:p>
        </p:txBody>
      </p:sp>
      <p:sp>
        <p:nvSpPr>
          <p:cNvPr id="9" name="Rectangle 8"/>
          <p:cNvSpPr/>
          <p:nvPr/>
        </p:nvSpPr>
        <p:spPr>
          <a:xfrm>
            <a:off x="3133368" y="3628113"/>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convex"/>
            </a:sp3d>
          </a:bodyPr>
          <a:lstStyle/>
          <a:p>
            <a:pPr algn="ctr"/>
            <a:r>
              <a:rPr lang="en-US" sz="2400" dirty="0" smtClean="0">
                <a:ln>
                  <a:solidFill>
                    <a:schemeClr val="bg1"/>
                  </a:solidFill>
                </a:ln>
                <a:solidFill>
                  <a:schemeClr val="bg1"/>
                </a:solidFill>
                <a:effectLst>
                  <a:glow rad="101600">
                    <a:schemeClr val="accent5">
                      <a:satMod val="175000"/>
                      <a:alpha val="40000"/>
                    </a:schemeClr>
                  </a:glow>
                </a:effectLst>
              </a:rPr>
              <a:t>SDA</a:t>
            </a:r>
            <a:r>
              <a:rPr lang="en-US" dirty="0" smtClean="0">
                <a:noFill/>
                <a:effectLst>
                  <a:glow rad="101600">
                    <a:schemeClr val="accent5">
                      <a:satMod val="175000"/>
                      <a:alpha val="40000"/>
                    </a:schemeClr>
                  </a:glow>
                </a:effectLst>
              </a:rPr>
              <a:t>S</a:t>
            </a:r>
            <a:r>
              <a:rPr lang="en-US" dirty="0" smtClean="0">
                <a:noFill/>
              </a:rPr>
              <a:t>DA</a:t>
            </a:r>
            <a:endParaRPr lang="en-US" dirty="0">
              <a:noFill/>
            </a:endParaRPr>
          </a:p>
        </p:txBody>
      </p:sp>
      <p:sp>
        <p:nvSpPr>
          <p:cNvPr id="10" name="Rectangle 9"/>
          <p:cNvSpPr/>
          <p:nvPr/>
        </p:nvSpPr>
        <p:spPr>
          <a:xfrm>
            <a:off x="1423835" y="2276131"/>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convex"/>
            </a:sp3d>
          </a:bodyPr>
          <a:lstStyle/>
          <a:p>
            <a:pPr algn="ctr"/>
            <a:r>
              <a:rPr lang="en-US" sz="2400" dirty="0" smtClean="0">
                <a:ln>
                  <a:solidFill>
                    <a:schemeClr val="bg1"/>
                  </a:solidFill>
                </a:ln>
                <a:solidFill>
                  <a:schemeClr val="bg1"/>
                </a:solidFill>
                <a:effectLst>
                  <a:glow rad="101600">
                    <a:schemeClr val="accent5">
                      <a:satMod val="175000"/>
                      <a:alpha val="40000"/>
                    </a:schemeClr>
                  </a:glow>
                </a:effectLst>
              </a:rPr>
              <a:t>SDA</a:t>
            </a:r>
            <a:r>
              <a:rPr lang="en-US" dirty="0" smtClean="0">
                <a:noFill/>
                <a:effectLst>
                  <a:glow rad="101600">
                    <a:schemeClr val="accent5">
                      <a:satMod val="175000"/>
                      <a:alpha val="40000"/>
                    </a:schemeClr>
                  </a:glow>
                </a:effectLst>
              </a:rPr>
              <a:t>SDA</a:t>
            </a:r>
            <a:endParaRPr lang="en-US" dirty="0">
              <a:noFill/>
              <a:effectLst>
                <a:glow rad="101600">
                  <a:schemeClr val="accent5">
                    <a:satMod val="175000"/>
                    <a:alpha val="40000"/>
                  </a:schemeClr>
                </a:glow>
              </a:effectLst>
            </a:endParaRPr>
          </a:p>
        </p:txBody>
      </p:sp>
      <p:sp>
        <p:nvSpPr>
          <p:cNvPr id="11" name="Rectangle 10"/>
          <p:cNvSpPr/>
          <p:nvPr/>
        </p:nvSpPr>
        <p:spPr>
          <a:xfrm>
            <a:off x="6204634" y="3633494"/>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convex"/>
            </a:sp3d>
          </a:bodyPr>
          <a:lstStyle/>
          <a:p>
            <a:pPr algn="ctr"/>
            <a:r>
              <a:rPr lang="en-US" sz="2400" dirty="0" smtClean="0">
                <a:ln>
                  <a:solidFill>
                    <a:schemeClr val="bg1"/>
                  </a:solidFill>
                </a:ln>
                <a:solidFill>
                  <a:schemeClr val="bg1"/>
                </a:solidFill>
                <a:effectLst>
                  <a:glow rad="101600">
                    <a:schemeClr val="accent5">
                      <a:satMod val="175000"/>
                      <a:alpha val="40000"/>
                    </a:schemeClr>
                  </a:glow>
                </a:effectLst>
              </a:rPr>
              <a:t>SCK</a:t>
            </a:r>
          </a:p>
          <a:p>
            <a:pPr algn="ctr"/>
            <a:endParaRPr lang="en-US" dirty="0">
              <a:noFill/>
            </a:endParaRPr>
          </a:p>
        </p:txBody>
      </p:sp>
      <p:sp>
        <p:nvSpPr>
          <p:cNvPr id="12" name="Rectangle 11"/>
          <p:cNvSpPr/>
          <p:nvPr/>
        </p:nvSpPr>
        <p:spPr>
          <a:xfrm>
            <a:off x="2441093" y="4996008"/>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convex"/>
            </a:sp3d>
          </a:bodyPr>
          <a:lstStyle/>
          <a:p>
            <a:pPr algn="ctr"/>
            <a:r>
              <a:rPr lang="en-US" sz="2400" dirty="0" smtClean="0">
                <a:ln>
                  <a:solidFill>
                    <a:schemeClr val="bg1"/>
                  </a:solidFill>
                </a:ln>
                <a:solidFill>
                  <a:schemeClr val="bg1"/>
                </a:solidFill>
                <a:effectLst>
                  <a:glow rad="101600">
                    <a:schemeClr val="accent5">
                      <a:satMod val="175000"/>
                      <a:alpha val="40000"/>
                    </a:schemeClr>
                  </a:glow>
                </a:effectLst>
              </a:rPr>
              <a:t>VCC</a:t>
            </a:r>
            <a:r>
              <a:rPr lang="en-US" sz="2400" dirty="0" smtClean="0">
                <a:noFill/>
              </a:rPr>
              <a:t>DA</a:t>
            </a:r>
            <a:endParaRPr lang="en-US" dirty="0">
              <a:noFill/>
            </a:endParaRPr>
          </a:p>
        </p:txBody>
      </p:sp>
      <p:sp>
        <p:nvSpPr>
          <p:cNvPr id="13" name="Rectangle 12"/>
          <p:cNvSpPr/>
          <p:nvPr/>
        </p:nvSpPr>
        <p:spPr>
          <a:xfrm>
            <a:off x="3852005" y="3476558"/>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convex"/>
            </a:sp3d>
          </a:bodyPr>
          <a:lstStyle/>
          <a:p>
            <a:pPr algn="ctr"/>
            <a:r>
              <a:rPr lang="en-US" sz="2400" dirty="0" smtClean="0">
                <a:ln>
                  <a:solidFill>
                    <a:schemeClr val="bg1"/>
                  </a:solidFill>
                </a:ln>
                <a:solidFill>
                  <a:schemeClr val="bg1"/>
                </a:solidFill>
                <a:effectLst>
                  <a:glow rad="101600">
                    <a:schemeClr val="accent5">
                      <a:satMod val="175000"/>
                      <a:alpha val="40000"/>
                    </a:schemeClr>
                  </a:glow>
                </a:effectLst>
              </a:rPr>
              <a:t>SCK</a:t>
            </a:r>
            <a:endParaRPr lang="en-US" sz="2400" dirty="0">
              <a:noFill/>
              <a:effectLst>
                <a:glow rad="101600">
                  <a:schemeClr val="accent5">
                    <a:satMod val="175000"/>
                    <a:alpha val="40000"/>
                  </a:schemeClr>
                </a:glow>
              </a:effectLst>
            </a:endParaRPr>
          </a:p>
        </p:txBody>
      </p:sp>
      <p:sp>
        <p:nvSpPr>
          <p:cNvPr id="14" name="Rectangle 13"/>
          <p:cNvSpPr/>
          <p:nvPr/>
        </p:nvSpPr>
        <p:spPr>
          <a:xfrm>
            <a:off x="5499746" y="3689148"/>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convex"/>
            </a:sp3d>
          </a:bodyPr>
          <a:lstStyle/>
          <a:p>
            <a:pPr algn="ctr"/>
            <a:r>
              <a:rPr lang="en-US" sz="2400" dirty="0" smtClean="0">
                <a:ln>
                  <a:solidFill>
                    <a:schemeClr val="bg1"/>
                  </a:solidFill>
                </a:ln>
                <a:solidFill>
                  <a:schemeClr val="bg1"/>
                </a:solidFill>
                <a:effectLst>
                  <a:glow rad="101600">
                    <a:schemeClr val="accent5">
                      <a:satMod val="175000"/>
                      <a:alpha val="40000"/>
                    </a:schemeClr>
                  </a:glow>
                </a:effectLst>
              </a:rPr>
              <a:t>SDA</a:t>
            </a:r>
            <a:r>
              <a:rPr lang="en-US" sz="2400" dirty="0" smtClean="0">
                <a:noFill/>
              </a:rPr>
              <a:t>SDA</a:t>
            </a:r>
            <a:endParaRPr lang="en-US" dirty="0">
              <a:noFill/>
            </a:endParaRPr>
          </a:p>
        </p:txBody>
      </p:sp>
      <p:sp>
        <p:nvSpPr>
          <p:cNvPr id="16" name="Rectangle 15"/>
          <p:cNvSpPr/>
          <p:nvPr/>
        </p:nvSpPr>
        <p:spPr>
          <a:xfrm>
            <a:off x="5730300" y="4144576"/>
            <a:ext cx="1201168"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n>
                  <a:solidFill>
                    <a:srgbClr val="00FFFF"/>
                  </a:solidFill>
                </a:ln>
                <a:solidFill>
                  <a:schemeClr val="bg1"/>
                </a:solidFill>
                <a:effectLst>
                  <a:glow rad="228600">
                    <a:schemeClr val="accent5">
                      <a:satMod val="175000"/>
                      <a:alpha val="40000"/>
                    </a:schemeClr>
                  </a:glow>
                </a:effectLst>
              </a:rPr>
              <a:t>SLAVE2</a:t>
            </a:r>
            <a:r>
              <a:rPr lang="en-US" sz="2400" dirty="0" smtClean="0">
                <a:noFill/>
              </a:rPr>
              <a:t>D</a:t>
            </a:r>
            <a:r>
              <a:rPr lang="en-US" dirty="0" smtClean="0">
                <a:noFill/>
              </a:rPr>
              <a:t>A</a:t>
            </a:r>
            <a:endParaRPr lang="en-US" dirty="0">
              <a:noFill/>
            </a:endParaRPr>
          </a:p>
        </p:txBody>
      </p:sp>
      <p:sp>
        <p:nvSpPr>
          <p:cNvPr id="17" name="Rectangle 16"/>
          <p:cNvSpPr/>
          <p:nvPr/>
        </p:nvSpPr>
        <p:spPr>
          <a:xfrm>
            <a:off x="3316974" y="3909030"/>
            <a:ext cx="117296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convex"/>
            </a:sp3d>
          </a:bodyPr>
          <a:lstStyle/>
          <a:p>
            <a:pPr algn="ctr"/>
            <a:r>
              <a:rPr lang="en-US" sz="2400" b="1" dirty="0" smtClean="0">
                <a:ln>
                  <a:solidFill>
                    <a:srgbClr val="00FFFF"/>
                  </a:solidFill>
                </a:ln>
                <a:solidFill>
                  <a:schemeClr val="bg1"/>
                </a:solidFill>
                <a:effectLst>
                  <a:glow rad="228600">
                    <a:schemeClr val="accent5">
                      <a:satMod val="175000"/>
                      <a:alpha val="40000"/>
                    </a:schemeClr>
                  </a:glow>
                </a:effectLst>
              </a:rPr>
              <a:t>SLAVE1</a:t>
            </a:r>
            <a:endParaRPr lang="en-US" sz="2400" b="1" dirty="0">
              <a:ln>
                <a:solidFill>
                  <a:srgbClr val="00FFFF"/>
                </a:solidFill>
              </a:ln>
              <a:noFill/>
              <a:effectLst>
                <a:glow rad="228600">
                  <a:schemeClr val="accent5">
                    <a:satMod val="175000"/>
                    <a:alpha val="40000"/>
                  </a:schemeClr>
                </a:glow>
              </a:effectLst>
            </a:endParaRPr>
          </a:p>
        </p:txBody>
      </p:sp>
      <p:cxnSp>
        <p:nvCxnSpPr>
          <p:cNvPr id="21" name="Straight Connector 20"/>
          <p:cNvCxnSpPr/>
          <p:nvPr/>
        </p:nvCxnSpPr>
        <p:spPr>
          <a:xfrm>
            <a:off x="2281561" y="3049426"/>
            <a:ext cx="6045693" cy="84391"/>
          </a:xfrm>
          <a:prstGeom prst="line">
            <a:avLst/>
          </a:prstGeom>
          <a:ln w="57150">
            <a:solidFill>
              <a:schemeClr val="bg1"/>
            </a:solidFill>
          </a:ln>
          <a:effectLst>
            <a:glow rad="101600">
              <a:schemeClr val="accent5">
                <a:satMod val="175000"/>
                <a:alpha val="40000"/>
              </a:schemeClr>
            </a:glow>
          </a:effectLst>
          <a:scene3d>
            <a:camera prst="orthographicFront"/>
            <a:lightRig rig="threePt" dir="t"/>
          </a:scene3d>
          <a:sp3d>
            <a:bevelT prst="convex"/>
          </a:sp3d>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220318" y="3049426"/>
            <a:ext cx="14799" cy="696951"/>
          </a:xfrm>
          <a:prstGeom prst="straightConnector1">
            <a:avLst/>
          </a:prstGeom>
          <a:ln w="57150">
            <a:solidFill>
              <a:schemeClr val="bg1"/>
            </a:solidFill>
            <a:tailEnd type="triangle"/>
          </a:ln>
          <a:effectLst>
            <a:glow rad="101600">
              <a:schemeClr val="accent5">
                <a:satMod val="175000"/>
                <a:alpha val="40000"/>
              </a:schemeClr>
            </a:glow>
          </a:effectLst>
          <a:scene3d>
            <a:camera prst="orthographicFront"/>
            <a:lightRig rig="threePt" dir="t"/>
          </a:scene3d>
          <a:sp3d>
            <a:bevelT prst="convex"/>
          </a:sp3d>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567628" y="3091621"/>
            <a:ext cx="0" cy="654756"/>
          </a:xfrm>
          <a:prstGeom prst="straightConnector1">
            <a:avLst/>
          </a:prstGeom>
          <a:ln w="57150">
            <a:solidFill>
              <a:schemeClr val="bg1"/>
            </a:solidFill>
            <a:tailEnd type="triangle"/>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275594" y="2549175"/>
            <a:ext cx="6051660" cy="131881"/>
          </a:xfrm>
          <a:prstGeom prst="line">
            <a:avLst/>
          </a:prstGeom>
          <a:ln w="57150">
            <a:solidFill>
              <a:schemeClr val="bg1"/>
            </a:solidFill>
            <a:headEnd type="triangle" w="med" len="med"/>
            <a:tailEnd type="none" w="med" len="med"/>
          </a:ln>
          <a:effectLst>
            <a:glow rad="101600">
              <a:schemeClr val="accent5">
                <a:satMod val="175000"/>
                <a:alpha val="40000"/>
              </a:schemeClr>
            </a:glow>
          </a:effectLst>
          <a:scene3d>
            <a:camera prst="orthographicFront"/>
            <a:lightRig rig="threePt" dir="t"/>
          </a:scene3d>
          <a:sp3d>
            <a:bevelT prst="convex"/>
          </a:sp3d>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630967" y="2588317"/>
            <a:ext cx="44388" cy="1158060"/>
          </a:xfrm>
          <a:prstGeom prst="straightConnector1">
            <a:avLst/>
          </a:prstGeom>
          <a:ln w="57150">
            <a:solidFill>
              <a:schemeClr val="bg1"/>
            </a:solidFill>
            <a:tailEnd type="triangle"/>
          </a:ln>
          <a:effectLst>
            <a:glow rad="101600">
              <a:schemeClr val="accent5">
                <a:satMod val="175000"/>
                <a:alpha val="40000"/>
              </a:schemeClr>
            </a:glow>
          </a:effectLst>
          <a:scene3d>
            <a:camera prst="orthographicFront"/>
            <a:lightRig rig="threePt" dir="t"/>
          </a:scene3d>
          <a:sp3d>
            <a:bevelT prst="convex"/>
          </a:sp3d>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974927" y="2634686"/>
            <a:ext cx="0" cy="1111691"/>
          </a:xfrm>
          <a:prstGeom prst="straightConnector1">
            <a:avLst/>
          </a:prstGeom>
          <a:ln w="57150">
            <a:solidFill>
              <a:schemeClr val="bg1"/>
            </a:solidFill>
            <a:tailEnd type="triangle"/>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9" name="Flowchart: Connector 38"/>
          <p:cNvSpPr/>
          <p:nvPr/>
        </p:nvSpPr>
        <p:spPr>
          <a:xfrm>
            <a:off x="3605119" y="2517908"/>
            <a:ext cx="140472" cy="127670"/>
          </a:xfrm>
          <a:prstGeom prst="flowChartConnector">
            <a:avLst/>
          </a:prstGeom>
          <a:solidFill>
            <a:schemeClr val="bg1"/>
          </a:solidFill>
          <a:ln>
            <a:solidFill>
              <a:schemeClr val="bg1"/>
            </a:solidFill>
          </a:ln>
          <a:effectLst>
            <a:glow rad="228600">
              <a:schemeClr val="accent5">
                <a:satMod val="175000"/>
                <a:alpha val="40000"/>
              </a:schemeClr>
            </a:glow>
          </a:effectLst>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p:cNvSpPr/>
          <p:nvPr/>
        </p:nvSpPr>
        <p:spPr>
          <a:xfrm>
            <a:off x="5904691" y="2558029"/>
            <a:ext cx="140472" cy="127670"/>
          </a:xfrm>
          <a:prstGeom prst="flowChartConnector">
            <a:avLst/>
          </a:prstGeom>
          <a:solidFill>
            <a:schemeClr val="bg1"/>
          </a:solidFill>
          <a:ln>
            <a:solidFill>
              <a:schemeClr val="bg1"/>
            </a:solidFill>
          </a:ln>
          <a:effectLst>
            <a:glow rad="228600">
              <a:schemeClr val="accent5">
                <a:satMod val="175000"/>
                <a:alpha val="40000"/>
              </a:schemeClr>
            </a:glow>
          </a:effectLst>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p:cNvSpPr/>
          <p:nvPr/>
        </p:nvSpPr>
        <p:spPr>
          <a:xfrm>
            <a:off x="6497392" y="3039677"/>
            <a:ext cx="140472" cy="127670"/>
          </a:xfrm>
          <a:prstGeom prst="flowChartConnector">
            <a:avLst/>
          </a:prstGeom>
          <a:solidFill>
            <a:schemeClr val="bg1"/>
          </a:solidFill>
          <a:ln>
            <a:solidFill>
              <a:schemeClr val="bg1"/>
            </a:solidFill>
          </a:ln>
          <a:effectLst>
            <a:glow rad="228600">
              <a:schemeClr val="accent5">
                <a:satMod val="175000"/>
                <a:alpha val="40000"/>
              </a:schemeClr>
            </a:glow>
          </a:effectLst>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p:cNvSpPr/>
          <p:nvPr/>
        </p:nvSpPr>
        <p:spPr>
          <a:xfrm>
            <a:off x="4157481" y="3015432"/>
            <a:ext cx="140472" cy="127670"/>
          </a:xfrm>
          <a:prstGeom prst="flowChartConnector">
            <a:avLst/>
          </a:prstGeom>
          <a:solidFill>
            <a:schemeClr val="bg1"/>
          </a:solidFill>
          <a:ln>
            <a:solidFill>
              <a:schemeClr val="bg1"/>
            </a:solidFill>
          </a:ln>
          <a:effectLst>
            <a:glow rad="228600">
              <a:schemeClr val="accent5">
                <a:satMod val="175000"/>
                <a:alpha val="40000"/>
              </a:schemeClr>
            </a:glow>
          </a:effectLst>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539548" y="3933758"/>
            <a:ext cx="159798" cy="48436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44" name="Rectangle 43"/>
          <p:cNvSpPr/>
          <p:nvPr/>
        </p:nvSpPr>
        <p:spPr>
          <a:xfrm>
            <a:off x="2898293" y="3938618"/>
            <a:ext cx="159798" cy="48436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48" name="Straight Connector 47"/>
          <p:cNvCxnSpPr/>
          <p:nvPr/>
        </p:nvCxnSpPr>
        <p:spPr>
          <a:xfrm flipV="1">
            <a:off x="2619447" y="2588317"/>
            <a:ext cx="0" cy="1345441"/>
          </a:xfrm>
          <a:prstGeom prst="line">
            <a:avLst/>
          </a:prstGeom>
          <a:ln w="57150">
            <a:solidFill>
              <a:schemeClr val="bg1"/>
            </a:solidFill>
          </a:ln>
          <a:effectLst>
            <a:glow rad="101600">
              <a:schemeClr val="accent5">
                <a:satMod val="175000"/>
                <a:alpha val="40000"/>
              </a:schemeClr>
            </a:glow>
          </a:effectLst>
          <a:scene3d>
            <a:camera prst="orthographicFront"/>
            <a:lightRig rig="threePt" dir="t"/>
          </a:scene3d>
          <a:sp3d>
            <a:bevelT prst="convex"/>
          </a:sp3d>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4" idx="0"/>
            <a:endCxn id="36" idx="4"/>
          </p:cNvCxnSpPr>
          <p:nvPr/>
        </p:nvCxnSpPr>
        <p:spPr>
          <a:xfrm flipV="1">
            <a:off x="2978192" y="3119946"/>
            <a:ext cx="22104" cy="818672"/>
          </a:xfrm>
          <a:prstGeom prst="line">
            <a:avLst/>
          </a:prstGeom>
          <a:ln w="57150">
            <a:solidFill>
              <a:schemeClr val="bg1"/>
            </a:solidFill>
          </a:ln>
          <a:effectLst>
            <a:glow rad="101600">
              <a:schemeClr val="accent5">
                <a:satMod val="175000"/>
                <a:alpha val="40000"/>
              </a:schemeClr>
            </a:glow>
          </a:effectLst>
          <a:scene3d>
            <a:camera prst="orthographicFront"/>
            <a:lightRig rig="threePt" dir="t"/>
          </a:scene3d>
          <a:sp3d>
            <a:bevelT prst="convex"/>
          </a:sp3d>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978192" y="4418120"/>
            <a:ext cx="0" cy="573029"/>
          </a:xfrm>
          <a:prstGeom prst="line">
            <a:avLst/>
          </a:prstGeom>
          <a:ln w="57150">
            <a:solidFill>
              <a:schemeClr val="bg1"/>
            </a:solidFill>
          </a:ln>
          <a:effectLst>
            <a:glow rad="101600">
              <a:schemeClr val="accent5">
                <a:satMod val="175000"/>
                <a:alpha val="40000"/>
              </a:schemeClr>
            </a:glow>
          </a:effectLst>
          <a:scene3d>
            <a:camera prst="orthographicFront"/>
            <a:lightRig rig="threePt" dir="t"/>
          </a:scene3d>
          <a:sp3d>
            <a:bevelT prst="convex"/>
          </a:sp3d>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619447" y="4418119"/>
            <a:ext cx="0" cy="573029"/>
          </a:xfrm>
          <a:prstGeom prst="line">
            <a:avLst/>
          </a:prstGeom>
          <a:ln w="57150">
            <a:solidFill>
              <a:schemeClr val="bg1"/>
            </a:solidFill>
          </a:ln>
          <a:effectLst>
            <a:glow rad="101600">
              <a:schemeClr val="accent5">
                <a:satMod val="175000"/>
                <a:alpha val="40000"/>
              </a:schemeClr>
            </a:glow>
          </a:effectLst>
          <a:scene3d>
            <a:camera prst="orthographicFront"/>
            <a:lightRig rig="threePt" dir="t"/>
          </a:scene3d>
          <a:sp3d>
            <a:bevelT prst="convex"/>
          </a:sp3d>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75594" y="4991148"/>
            <a:ext cx="1078881" cy="0"/>
          </a:xfrm>
          <a:prstGeom prst="line">
            <a:avLst/>
          </a:prstGeom>
          <a:ln w="57150">
            <a:solidFill>
              <a:schemeClr val="bg1"/>
            </a:solidFill>
          </a:ln>
          <a:effectLst>
            <a:glow rad="101600">
              <a:schemeClr val="accent5">
                <a:satMod val="175000"/>
                <a:alpha val="40000"/>
              </a:schemeClr>
            </a:glow>
          </a:effectLst>
          <a:scene3d>
            <a:camera prst="orthographicFront"/>
            <a:lightRig rig="threePt" dir="t"/>
          </a:scene3d>
          <a:sp3d>
            <a:bevelT prst="convex"/>
          </a:sp3d>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10</a:t>
            </a:r>
            <a:endParaRPr lang="en-US" sz="3200" dirty="0">
              <a:solidFill>
                <a:schemeClr val="bg1"/>
              </a:solidFill>
            </a:endParaRPr>
          </a:p>
        </p:txBody>
      </p:sp>
      <p:sp>
        <p:nvSpPr>
          <p:cNvPr id="34" name="Flowchart: Connector 33"/>
          <p:cNvSpPr/>
          <p:nvPr/>
        </p:nvSpPr>
        <p:spPr>
          <a:xfrm>
            <a:off x="2550354" y="2501230"/>
            <a:ext cx="140472" cy="127670"/>
          </a:xfrm>
          <a:prstGeom prst="flowChartConnector">
            <a:avLst/>
          </a:prstGeom>
          <a:solidFill>
            <a:schemeClr val="bg1"/>
          </a:solidFill>
          <a:ln>
            <a:solidFill>
              <a:schemeClr val="bg1"/>
            </a:solidFill>
          </a:ln>
          <a:effectLst>
            <a:glow rad="228600">
              <a:schemeClr val="accent5">
                <a:satMod val="175000"/>
                <a:alpha val="40000"/>
              </a:schemeClr>
            </a:glow>
          </a:effectLst>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2930060" y="2992276"/>
            <a:ext cx="140472" cy="127670"/>
          </a:xfrm>
          <a:prstGeom prst="flowChartConnector">
            <a:avLst/>
          </a:prstGeom>
          <a:solidFill>
            <a:schemeClr val="bg1"/>
          </a:solidFill>
          <a:ln>
            <a:solidFill>
              <a:schemeClr val="bg1"/>
            </a:solidFill>
          </a:ln>
          <a:effectLst>
            <a:glow rad="228600">
              <a:schemeClr val="accent5">
                <a:satMod val="175000"/>
                <a:alpha val="40000"/>
              </a:schemeClr>
            </a:glow>
          </a:effectLst>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940516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6311" y="0"/>
            <a:ext cx="12192000" cy="6858000"/>
          </a:xfrm>
        </p:spPr>
      </p:pic>
      <p:sp>
        <p:nvSpPr>
          <p:cNvPr id="5" name="Subtitle 4"/>
          <p:cNvSpPr>
            <a:spLocks noGrp="1"/>
          </p:cNvSpPr>
          <p:nvPr>
            <p:ph type="subTitle" idx="1"/>
          </p:nvPr>
        </p:nvSpPr>
        <p:spPr>
          <a:xfrm>
            <a:off x="37188" y="16576"/>
            <a:ext cx="12154812" cy="1655762"/>
          </a:xfrm>
        </p:spPr>
        <p:txBody>
          <a:bodyPr>
            <a:normAutofit/>
            <a:scene3d>
              <a:camera prst="orthographicFront"/>
              <a:lightRig rig="threePt" dir="t"/>
            </a:scene3d>
            <a:sp3d extrusionH="57150">
              <a:bevelT w="38100" h="38100" prst="convex"/>
            </a:sp3d>
          </a:bodyPr>
          <a:lstStyle/>
          <a:p>
            <a:r>
              <a:rPr lang="en-US" sz="4400"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SPI</a:t>
            </a:r>
            <a:endParaRPr lang="en-US" sz="4400" b="1"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1524000" y="390525"/>
            <a:ext cx="9144000" cy="2387600"/>
          </a:xfrm>
        </p:spPr>
        <p:txBody>
          <a:bodyPr>
            <a:normAutofit/>
          </a:bodyPr>
          <a:lstStyle/>
          <a:p>
            <a:r>
              <a:rPr lang="en-US" sz="8000" dirty="0" smtClean="0"/>
              <a:t> </a:t>
            </a:r>
            <a:endParaRPr lang="en-US" sz="8000" dirty="0"/>
          </a:p>
        </p:txBody>
      </p:sp>
      <p:sp>
        <p:nvSpPr>
          <p:cNvPr id="9" name="Rectangle 8"/>
          <p:cNvSpPr/>
          <p:nvPr/>
        </p:nvSpPr>
        <p:spPr>
          <a:xfrm>
            <a:off x="1190327" y="2999592"/>
            <a:ext cx="1887493" cy="1822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convex"/>
            </a:sp3d>
          </a:bodyPr>
          <a:lstStyle/>
          <a:p>
            <a:pPr algn="r"/>
            <a:r>
              <a:rPr lang="en-US" sz="24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SS/CS</a:t>
            </a:r>
          </a:p>
          <a:p>
            <a:pPr algn="r"/>
            <a:endPar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pPr algn="r"/>
            <a:r>
              <a:rPr lang="en-US" sz="24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MISO</a:t>
            </a:r>
          </a:p>
          <a:p>
            <a:pPr algn="r"/>
            <a:endPar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pPr algn="r"/>
            <a:r>
              <a:rPr lang="en-US" sz="24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MOSI</a:t>
            </a:r>
          </a:p>
          <a:p>
            <a:pPr algn="r"/>
            <a:endPar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pPr algn="r"/>
            <a:r>
              <a:rPr lang="en-US" sz="24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CLK</a:t>
            </a:r>
          </a:p>
          <a:p>
            <a:pPr algn="r"/>
            <a:r>
              <a:rPr lang="en-US" dirty="0" smtClean="0">
                <a:noFill/>
                <a:effectLst>
                  <a:glow rad="101600">
                    <a:schemeClr val="accent5">
                      <a:satMod val="175000"/>
                      <a:alpha val="40000"/>
                    </a:schemeClr>
                  </a:glow>
                </a:effectLst>
              </a:rPr>
              <a:t>Ii</a:t>
            </a:r>
          </a:p>
          <a:p>
            <a:pPr algn="r"/>
            <a:r>
              <a:rPr lang="en-US" dirty="0" err="1" smtClean="0">
                <a:noFill/>
                <a:effectLst>
                  <a:glow rad="101600">
                    <a:schemeClr val="accent5">
                      <a:satMod val="175000"/>
                      <a:alpha val="40000"/>
                    </a:schemeClr>
                  </a:glow>
                </a:effectLst>
              </a:rPr>
              <a:t>Uu</a:t>
            </a:r>
            <a:endParaRPr lang="en-US" dirty="0" smtClean="0">
              <a:noFill/>
              <a:effectLst>
                <a:glow rad="101600">
                  <a:schemeClr val="accent5">
                    <a:satMod val="175000"/>
                    <a:alpha val="40000"/>
                  </a:schemeClr>
                </a:glow>
              </a:effectLst>
            </a:endParaRPr>
          </a:p>
          <a:p>
            <a:pPr algn="ctr"/>
            <a:endParaRPr lang="en-US" dirty="0">
              <a:noFill/>
              <a:effectLst>
                <a:glow rad="101600">
                  <a:schemeClr val="accent5">
                    <a:satMod val="175000"/>
                    <a:alpha val="40000"/>
                  </a:schemeClr>
                </a:glow>
              </a:effectLst>
            </a:endParaRPr>
          </a:p>
        </p:txBody>
      </p:sp>
      <p:sp>
        <p:nvSpPr>
          <p:cNvPr id="10" name="Rectangle 9"/>
          <p:cNvSpPr/>
          <p:nvPr/>
        </p:nvSpPr>
        <p:spPr>
          <a:xfrm>
            <a:off x="6421394" y="2275702"/>
            <a:ext cx="2578443" cy="2306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96000" y="2275702"/>
            <a:ext cx="2141838" cy="2306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854249" y="2338759"/>
            <a:ext cx="1107996" cy="2400657"/>
          </a:xfrm>
          <a:prstGeom prst="rect">
            <a:avLst/>
          </a:prstGeom>
          <a:noFill/>
        </p:spPr>
        <p:txBody>
          <a:bodyPr wrap="none" rtlCol="0">
            <a:spAutoFit/>
            <a:scene3d>
              <a:camera prst="orthographicFront"/>
              <a:lightRig rig="threePt" dir="t"/>
            </a:scene3d>
            <a:sp3d extrusionH="57150">
              <a:bevelT w="38100" h="38100" prst="convex"/>
            </a:sp3d>
          </a:bodyPr>
          <a:lstStyle/>
          <a:p>
            <a:r>
              <a:rPr lang="en-US" sz="24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CS/SS</a:t>
            </a:r>
          </a:p>
          <a:p>
            <a:endPar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r>
              <a:rPr lang="en-US" sz="24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MISO</a:t>
            </a:r>
          </a:p>
          <a:p>
            <a:endPar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r>
              <a:rPr lang="en-US" sz="24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MOSI</a:t>
            </a:r>
          </a:p>
          <a:p>
            <a:endPar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r>
              <a:rPr lang="en-US" sz="24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CLK</a:t>
            </a:r>
            <a:endPar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p:txBody>
      </p:sp>
      <p:cxnSp>
        <p:nvCxnSpPr>
          <p:cNvPr id="14" name="Straight Arrow Connector 13"/>
          <p:cNvCxnSpPr/>
          <p:nvPr/>
        </p:nvCxnSpPr>
        <p:spPr>
          <a:xfrm>
            <a:off x="3493289" y="2578443"/>
            <a:ext cx="872791" cy="0"/>
          </a:xfrm>
          <a:prstGeom prst="straightConnector1">
            <a:avLst/>
          </a:prstGeom>
          <a:ln w="38100">
            <a:solidFill>
              <a:schemeClr val="bg1"/>
            </a:solidFill>
            <a:tailEnd type="triangle"/>
          </a:ln>
          <a:effectLst>
            <a:glow rad="101600">
              <a:schemeClr val="accent5">
                <a:satMod val="175000"/>
                <a:alpha val="40000"/>
              </a:schemeClr>
            </a:glow>
          </a:effectLst>
          <a:scene3d>
            <a:camera prst="orthographicFront"/>
            <a:lightRig rig="threePt" dir="t"/>
          </a:scene3d>
          <a:sp3d>
            <a:bevelT prst="convex"/>
          </a:sp3d>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460891" y="3830560"/>
            <a:ext cx="872737" cy="8238"/>
          </a:xfrm>
          <a:prstGeom prst="straightConnector1">
            <a:avLst/>
          </a:prstGeom>
          <a:ln w="38100">
            <a:solidFill>
              <a:schemeClr val="bg1"/>
            </a:solidFill>
            <a:tailEnd type="triangle"/>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493315" y="4436006"/>
            <a:ext cx="872737" cy="8238"/>
          </a:xfrm>
          <a:prstGeom prst="straightConnector1">
            <a:avLst/>
          </a:prstGeom>
          <a:ln w="38100">
            <a:solidFill>
              <a:schemeClr val="bg1"/>
            </a:solidFill>
            <a:tailEnd type="triangle"/>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493261" y="3225113"/>
            <a:ext cx="840367" cy="0"/>
          </a:xfrm>
          <a:prstGeom prst="straightConnector1">
            <a:avLst/>
          </a:prstGeom>
          <a:ln w="38100">
            <a:solidFill>
              <a:schemeClr val="bg1"/>
            </a:solidFill>
            <a:tailEnd type="triangle"/>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096000" y="2430162"/>
            <a:ext cx="1614615" cy="444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211281" y="2335809"/>
            <a:ext cx="3557384" cy="461665"/>
          </a:xfrm>
          <a:prstGeom prst="rect">
            <a:avLst/>
          </a:prstGeom>
          <a:noFill/>
        </p:spPr>
        <p:txBody>
          <a:bodyPr wrap="none" rtlCol="0">
            <a:spAutoFit/>
            <a:scene3d>
              <a:camera prst="orthographicFront"/>
              <a:lightRig rig="threePt" dir="t"/>
            </a:scene3d>
            <a:sp3d extrusionH="57150">
              <a:bevelT w="38100" h="38100" prst="convex"/>
            </a:sp3d>
          </a:bodyPr>
          <a:lstStyle/>
          <a:p>
            <a:r>
              <a:rPr lang="en-US" sz="24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Chip Select/Slave Select</a:t>
            </a:r>
            <a:endPar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p:txBody>
      </p:sp>
      <p:sp>
        <p:nvSpPr>
          <p:cNvPr id="26" name="Rectangle 25"/>
          <p:cNvSpPr/>
          <p:nvPr/>
        </p:nvSpPr>
        <p:spPr>
          <a:xfrm>
            <a:off x="6421394" y="3105665"/>
            <a:ext cx="1000898" cy="4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211281" y="2967334"/>
            <a:ext cx="3759362" cy="461665"/>
          </a:xfrm>
          <a:prstGeom prst="rect">
            <a:avLst/>
          </a:prstGeom>
          <a:noFill/>
        </p:spPr>
        <p:txBody>
          <a:bodyPr wrap="none" rtlCol="0">
            <a:spAutoFit/>
            <a:scene3d>
              <a:camera prst="orthographicFront"/>
              <a:lightRig rig="threePt" dir="t"/>
            </a:scene3d>
            <a:sp3d extrusionH="57150">
              <a:bevelT w="38100" h="38100" prst="convex"/>
            </a:sp3d>
          </a:bodyPr>
          <a:lstStyle/>
          <a:p>
            <a:r>
              <a:rPr lang="en-US" sz="24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Master Input/Slave Output</a:t>
            </a:r>
            <a:endPar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p:txBody>
      </p:sp>
      <p:sp>
        <p:nvSpPr>
          <p:cNvPr id="28" name="Rectangle 27"/>
          <p:cNvSpPr/>
          <p:nvPr/>
        </p:nvSpPr>
        <p:spPr>
          <a:xfrm>
            <a:off x="6310183" y="3665838"/>
            <a:ext cx="2759676" cy="444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11281" y="3618067"/>
            <a:ext cx="3759362" cy="461665"/>
          </a:xfrm>
          <a:prstGeom prst="rect">
            <a:avLst/>
          </a:prstGeom>
          <a:noFill/>
        </p:spPr>
        <p:txBody>
          <a:bodyPr wrap="none" rtlCol="0">
            <a:spAutoFit/>
            <a:scene3d>
              <a:camera prst="orthographicFront"/>
              <a:lightRig rig="threePt" dir="t"/>
            </a:scene3d>
            <a:sp3d extrusionH="57150">
              <a:bevelT w="38100" h="38100" prst="convex"/>
            </a:sp3d>
          </a:bodyPr>
          <a:lstStyle/>
          <a:p>
            <a:r>
              <a:rPr lang="en-US" sz="24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Master Output/Slave Input</a:t>
            </a:r>
            <a:endPar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p:txBody>
      </p:sp>
      <p:sp>
        <p:nvSpPr>
          <p:cNvPr id="30" name="Rectangle 29"/>
          <p:cNvSpPr/>
          <p:nvPr/>
        </p:nvSpPr>
        <p:spPr>
          <a:xfrm>
            <a:off x="6211281" y="4349578"/>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231811" y="4258963"/>
            <a:ext cx="955711" cy="461665"/>
          </a:xfrm>
          <a:prstGeom prst="rect">
            <a:avLst/>
          </a:prstGeom>
          <a:noFill/>
        </p:spPr>
        <p:txBody>
          <a:bodyPr wrap="none" rtlCol="0">
            <a:spAutoFit/>
            <a:scene3d>
              <a:camera prst="orthographicFront"/>
              <a:lightRig rig="threePt" dir="t"/>
            </a:scene3d>
            <a:sp3d extrusionH="57150">
              <a:bevelT w="38100" h="38100" prst="convex"/>
            </a:sp3d>
          </a:bodyPr>
          <a:lstStyle/>
          <a:p>
            <a:r>
              <a:rPr lang="en-US" sz="24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Clock</a:t>
            </a:r>
            <a:endPar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p:txBody>
      </p:sp>
      <p:sp>
        <p:nvSpPr>
          <p:cNvPr id="32" name="Rectangle 31"/>
          <p:cNvSpPr/>
          <p:nvPr/>
        </p:nvSpPr>
        <p:spPr>
          <a:xfrm>
            <a:off x="1828800" y="1213091"/>
            <a:ext cx="134396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convex"/>
            </a:sp3d>
          </a:bodyPr>
          <a:lstStyle/>
          <a:p>
            <a:pPr algn="ctr"/>
            <a:r>
              <a:rPr lang="en-US" sz="2400" b="1" dirty="0" smtClean="0">
                <a:ln>
                  <a:solidFill>
                    <a:srgbClr val="00FFFF"/>
                  </a:solidFill>
                </a:ln>
                <a:solidFill>
                  <a:schemeClr val="bg1"/>
                </a:solidFill>
                <a:effectLst>
                  <a:glow rad="228600">
                    <a:schemeClr val="accent5">
                      <a:satMod val="175000"/>
                      <a:alpha val="40000"/>
                    </a:schemeClr>
                  </a:glow>
                </a:effectLst>
              </a:rPr>
              <a:t>MASTER</a:t>
            </a:r>
            <a:endParaRPr lang="en-US" sz="2400" b="1" dirty="0">
              <a:ln>
                <a:solidFill>
                  <a:srgbClr val="00FFFF"/>
                </a:solidFill>
              </a:ln>
              <a:noFill/>
              <a:effectLst>
                <a:glow rad="228600">
                  <a:schemeClr val="accent5">
                    <a:satMod val="175000"/>
                    <a:alpha val="40000"/>
                  </a:schemeClr>
                </a:glow>
              </a:effectLst>
            </a:endParaRPr>
          </a:p>
        </p:txBody>
      </p:sp>
      <p:sp>
        <p:nvSpPr>
          <p:cNvPr id="33" name="Rectangle 32"/>
          <p:cNvSpPr/>
          <p:nvPr/>
        </p:nvSpPr>
        <p:spPr>
          <a:xfrm>
            <a:off x="4854249" y="1237879"/>
            <a:ext cx="124175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convex"/>
            </a:sp3d>
          </a:bodyPr>
          <a:lstStyle/>
          <a:p>
            <a:pPr algn="ctr"/>
            <a:r>
              <a:rPr lang="en-US" sz="2400" b="1" dirty="0" smtClean="0">
                <a:ln>
                  <a:solidFill>
                    <a:srgbClr val="00FFFF"/>
                  </a:solidFill>
                </a:ln>
                <a:solidFill>
                  <a:schemeClr val="bg1"/>
                </a:solidFill>
                <a:effectLst>
                  <a:glow rad="228600">
                    <a:schemeClr val="accent5">
                      <a:satMod val="175000"/>
                      <a:alpha val="40000"/>
                    </a:schemeClr>
                  </a:glow>
                </a:effectLst>
              </a:rPr>
              <a:t>SLAVE</a:t>
            </a:r>
            <a:endParaRPr lang="en-US" dirty="0">
              <a:ln>
                <a:solidFill>
                  <a:srgbClr val="00FFFF"/>
                </a:solidFill>
              </a:ln>
              <a:noFill/>
              <a:effectLst>
                <a:glow rad="228600">
                  <a:schemeClr val="accent5">
                    <a:satMod val="175000"/>
                    <a:alpha val="40000"/>
                  </a:schemeClr>
                </a:glow>
              </a:effectLst>
            </a:endParaRPr>
          </a:p>
        </p:txBody>
      </p:sp>
      <p:sp>
        <p:nvSpPr>
          <p:cNvPr id="23" name="TextBox 22"/>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11</a:t>
            </a:r>
            <a:endParaRPr lang="en-US" sz="3200" dirty="0">
              <a:solidFill>
                <a:schemeClr val="bg1"/>
              </a:solidFill>
            </a:endParaRPr>
          </a:p>
        </p:txBody>
      </p:sp>
    </p:spTree>
    <p:extLst>
      <p:ext uri="{BB962C8B-B14F-4D97-AF65-F5344CB8AC3E}">
        <p14:creationId xmlns:p14="http://schemas.microsoft.com/office/powerpoint/2010/main" val="52694931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4"/>
          <p:cNvPicPr>
            <a:picLocks noGrp="1" noChangeAspect="1"/>
          </p:cNvPicPr>
          <p:nvPr>
            <p:ph sz="half" idx="1"/>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a:xfrm>
            <a:off x="632253" y="3429000"/>
            <a:ext cx="10515600" cy="310377"/>
          </a:xfrm>
        </p:spPr>
        <p:txBody>
          <a:bodyPr>
            <a:normAutofit fontScale="90000"/>
            <a:scene3d>
              <a:camera prst="orthographicFront"/>
              <a:lightRig rig="threePt" dir="t"/>
            </a:scene3d>
            <a:sp3d extrusionH="57150">
              <a:bevelT w="38100" h="38100" prst="convex"/>
            </a:sp3d>
          </a:bodyPr>
          <a:lstStyle/>
          <a:p>
            <a:pPr algn="ctr"/>
            <a:r>
              <a:rPr lang="en-US" b="1" i="1" dirty="0" smtClean="0">
                <a:ln>
                  <a:solidFill>
                    <a:srgbClr val="00FFFF"/>
                  </a:solidFill>
                </a:ln>
                <a:solidFill>
                  <a:schemeClr val="bg1"/>
                </a:solidFill>
                <a:effectLst>
                  <a:glow rad="228600">
                    <a:schemeClr val="accent5">
                      <a:satMod val="175000"/>
                      <a:alpha val="40000"/>
                    </a:schemeClr>
                  </a:glow>
                  <a:reflection blurRad="6350" stA="55000" endA="50" endPos="85000" dist="29997" dir="5400000" sy="-100000" algn="bl" rotWithShape="0"/>
                </a:effectLst>
                <a:latin typeface="Bell MT" panose="02020503060305020303" pitchFamily="18" charset="0"/>
                <a:cs typeface="Arial" panose="020B0604020202020204" pitchFamily="34" charset="0"/>
              </a:rPr>
              <a:t>Project Title</a:t>
            </a:r>
            <a:r>
              <a:rPr lang="en-US" sz="4000" b="1" u="sng" dirty="0" smtClean="0">
                <a:solidFill>
                  <a:schemeClr val="bg1"/>
                </a:solidFill>
                <a:latin typeface="Arial" panose="020B0604020202020204" pitchFamily="34" charset="0"/>
                <a:cs typeface="Arial" panose="020B0604020202020204" pitchFamily="34" charset="0"/>
              </a:rPr>
              <a:t/>
            </a:r>
            <a:br>
              <a:rPr lang="en-US" sz="4000" b="1" u="sng" dirty="0" smtClean="0">
                <a:solidFill>
                  <a:schemeClr val="bg1"/>
                </a:solidFill>
                <a:latin typeface="Arial" panose="020B0604020202020204" pitchFamily="34" charset="0"/>
                <a:cs typeface="Arial" panose="020B0604020202020204" pitchFamily="34" charset="0"/>
              </a:rPr>
            </a:br>
            <a:r>
              <a:rPr lang="en-US" sz="3600" dirty="0" smtClean="0">
                <a:solidFill>
                  <a:srgbClr val="FF9900"/>
                </a:solidFill>
                <a:latin typeface="Arial" panose="020B0604020202020204" pitchFamily="34" charset="0"/>
                <a:cs typeface="Arial" panose="020B0604020202020204" pitchFamily="34" charset="0"/>
              </a:rPr>
              <a:t/>
            </a:r>
            <a:br>
              <a:rPr lang="en-US" sz="3600" dirty="0" smtClean="0">
                <a:solidFill>
                  <a:srgbClr val="FF9900"/>
                </a:solidFill>
                <a:latin typeface="Arial" panose="020B0604020202020204" pitchFamily="34" charset="0"/>
                <a:cs typeface="Arial" panose="020B0604020202020204" pitchFamily="34" charset="0"/>
              </a:rPr>
            </a:br>
            <a:r>
              <a:rPr lang="en-US" sz="3600" dirty="0" smtClean="0">
                <a:solidFill>
                  <a:srgbClr val="FF9900"/>
                </a:solidFill>
                <a:latin typeface="Arial" panose="020B0604020202020204" pitchFamily="34" charset="0"/>
                <a:cs typeface="Arial" panose="020B0604020202020204" pitchFamily="34" charset="0"/>
              </a:rPr>
              <a:t> </a:t>
            </a:r>
            <a:r>
              <a:rPr lang="en-US" sz="3600" dirty="0" smtClean="0">
                <a:ln>
                  <a:solidFill>
                    <a:srgbClr val="00FFFF"/>
                  </a:solidFill>
                </a:ln>
                <a:solidFill>
                  <a:schemeClr val="bg1"/>
                </a:solidFill>
                <a:effectLst>
                  <a:glow rad="63500">
                    <a:schemeClr val="accent5">
                      <a:satMod val="175000"/>
                      <a:alpha val="40000"/>
                    </a:schemeClr>
                  </a:glow>
                </a:effectLst>
                <a:latin typeface="Constantia" panose="02030602050306030303" pitchFamily="18" charset="0"/>
                <a:cs typeface="Arial" panose="020B0604020202020204" pitchFamily="34" charset="0"/>
              </a:rPr>
              <a:t>weather station</a:t>
            </a:r>
            <a:r>
              <a:rPr lang="en-US" sz="3600" dirty="0" smtClean="0">
                <a:solidFill>
                  <a:srgbClr val="FF9900"/>
                </a:solidFill>
                <a:latin typeface="Arial" panose="020B0604020202020204" pitchFamily="34" charset="0"/>
                <a:cs typeface="Arial" panose="020B0604020202020204" pitchFamily="34" charset="0"/>
              </a:rPr>
              <a:t/>
            </a:r>
            <a:br>
              <a:rPr lang="en-US" sz="3600" dirty="0" smtClean="0">
                <a:solidFill>
                  <a:srgbClr val="FF9900"/>
                </a:solidFill>
                <a:latin typeface="Arial" panose="020B0604020202020204" pitchFamily="34" charset="0"/>
                <a:cs typeface="Arial" panose="020B0604020202020204" pitchFamily="34" charset="0"/>
              </a:rPr>
            </a:br>
            <a:r>
              <a:rPr lang="en-US" sz="3600" dirty="0" smtClean="0">
                <a:solidFill>
                  <a:srgbClr val="FF9900"/>
                </a:solidFill>
                <a:latin typeface="Arial" panose="020B0604020202020204" pitchFamily="34" charset="0"/>
                <a:cs typeface="Arial" panose="020B0604020202020204" pitchFamily="34" charset="0"/>
              </a:rPr>
              <a:t/>
            </a:r>
            <a:br>
              <a:rPr lang="en-US" sz="3600" dirty="0" smtClean="0">
                <a:solidFill>
                  <a:srgbClr val="FF9900"/>
                </a:solidFill>
                <a:latin typeface="Arial" panose="020B0604020202020204" pitchFamily="34" charset="0"/>
                <a:cs typeface="Arial" panose="020B0604020202020204" pitchFamily="34" charset="0"/>
              </a:rPr>
            </a:br>
            <a:r>
              <a:rPr lang="en-US" b="1" i="1" dirty="0" smtClean="0">
                <a:ln>
                  <a:solidFill>
                    <a:srgbClr val="00FFFF"/>
                  </a:solidFill>
                </a:ln>
                <a:solidFill>
                  <a:schemeClr val="bg1"/>
                </a:solidFill>
                <a:effectLst>
                  <a:glow rad="228600">
                    <a:schemeClr val="accent5">
                      <a:satMod val="175000"/>
                      <a:alpha val="40000"/>
                    </a:schemeClr>
                  </a:glow>
                </a:effectLst>
                <a:latin typeface="Bell MT" panose="02020503060305020303" pitchFamily="18" charset="0"/>
                <a:cs typeface="Arial" panose="020B0604020202020204" pitchFamily="34" charset="0"/>
              </a:rPr>
              <a:t>researchers</a:t>
            </a:r>
            <a:r>
              <a:rPr lang="en-US" sz="4000" b="1" u="sng" dirty="0" smtClean="0">
                <a:solidFill>
                  <a:schemeClr val="bg1"/>
                </a:solidFill>
                <a:latin typeface="Arial" panose="020B0604020202020204" pitchFamily="34" charset="0"/>
                <a:cs typeface="Arial" panose="020B0604020202020204" pitchFamily="34" charset="0"/>
              </a:rPr>
              <a:t/>
            </a:r>
            <a:br>
              <a:rPr lang="en-US" sz="4000" b="1" u="sng" dirty="0" smtClean="0">
                <a:solidFill>
                  <a:schemeClr val="bg1"/>
                </a:solidFill>
                <a:latin typeface="Arial" panose="020B0604020202020204" pitchFamily="34" charset="0"/>
                <a:cs typeface="Arial" panose="020B0604020202020204" pitchFamily="34" charset="0"/>
              </a:rPr>
            </a:br>
            <a:r>
              <a:rPr lang="en-US" sz="2700" dirty="0" smtClean="0">
                <a:solidFill>
                  <a:srgbClr val="FF9900"/>
                </a:solidFill>
                <a:latin typeface="Bernard MT Condensed" panose="02050806060905020404" pitchFamily="18" charset="0"/>
                <a:cs typeface="Arial" panose="020B0604020202020204" pitchFamily="34" charset="0"/>
              </a:rPr>
              <a:t/>
            </a:r>
            <a:br>
              <a:rPr lang="en-US" sz="2700" dirty="0" smtClean="0">
                <a:solidFill>
                  <a:srgbClr val="FF9900"/>
                </a:solidFill>
                <a:latin typeface="Bernard MT Condensed" panose="02050806060905020404" pitchFamily="18" charset="0"/>
                <a:cs typeface="Arial" panose="020B0604020202020204" pitchFamily="34" charset="0"/>
              </a:rPr>
            </a:br>
            <a:r>
              <a:rPr lang="en-US" sz="3600" dirty="0" smtClean="0">
                <a:solidFill>
                  <a:srgbClr val="FF9900"/>
                </a:solidFill>
                <a:latin typeface="Bernard MT Condensed" panose="02050806060905020404" pitchFamily="18" charset="0"/>
                <a:cs typeface="Arial" panose="020B0604020202020204" pitchFamily="34" charset="0"/>
              </a:rPr>
              <a:t> </a:t>
            </a:r>
            <a:r>
              <a:rPr lang="en-US" sz="3600" dirty="0" smtClean="0">
                <a:ln>
                  <a:solidFill>
                    <a:srgbClr val="00FFFF"/>
                  </a:solidFill>
                </a:ln>
                <a:solidFill>
                  <a:schemeClr val="bg1"/>
                </a:solidFill>
                <a:effectLst>
                  <a:glow rad="63500">
                    <a:schemeClr val="accent5">
                      <a:satMod val="175000"/>
                      <a:alpha val="40000"/>
                    </a:schemeClr>
                  </a:glow>
                </a:effectLst>
                <a:latin typeface="Constantia" panose="02030602050306030303" pitchFamily="18" charset="0"/>
                <a:cs typeface="Arial" panose="020B0604020202020204" pitchFamily="34" charset="0"/>
              </a:rPr>
              <a:t>Mehdi </a:t>
            </a:r>
            <a:r>
              <a:rPr lang="en-US" sz="3600" dirty="0" err="1" smtClean="0">
                <a:ln>
                  <a:solidFill>
                    <a:srgbClr val="00FFFF"/>
                  </a:solidFill>
                </a:ln>
                <a:solidFill>
                  <a:schemeClr val="bg1"/>
                </a:solidFill>
                <a:effectLst>
                  <a:glow rad="63500">
                    <a:schemeClr val="accent5">
                      <a:satMod val="175000"/>
                      <a:alpha val="40000"/>
                    </a:schemeClr>
                  </a:glow>
                </a:effectLst>
                <a:latin typeface="Constantia" panose="02030602050306030303" pitchFamily="18" charset="0"/>
                <a:cs typeface="Arial" panose="020B0604020202020204" pitchFamily="34" charset="0"/>
              </a:rPr>
              <a:t>jamshidi</a:t>
            </a:r>
            <a:r>
              <a:rPr lang="en-US" sz="3600" dirty="0" smtClean="0">
                <a:ln>
                  <a:solidFill>
                    <a:srgbClr val="00FFFF"/>
                  </a:solidFill>
                </a:ln>
                <a:solidFill>
                  <a:schemeClr val="bg1"/>
                </a:solidFill>
                <a:effectLst>
                  <a:glow rad="63500">
                    <a:schemeClr val="accent5">
                      <a:satMod val="175000"/>
                      <a:alpha val="40000"/>
                    </a:schemeClr>
                  </a:glow>
                </a:effectLst>
                <a:latin typeface="Constantia" panose="02030602050306030303" pitchFamily="18" charset="0"/>
                <a:cs typeface="Arial" panose="020B0604020202020204" pitchFamily="34" charset="0"/>
              </a:rPr>
              <a:t> , </a:t>
            </a:r>
            <a:r>
              <a:rPr lang="en-US" sz="3600" dirty="0" smtClean="0">
                <a:ln>
                  <a:solidFill>
                    <a:srgbClr val="00FFFF"/>
                  </a:solidFill>
                </a:ln>
                <a:solidFill>
                  <a:srgbClr val="FF9900"/>
                </a:solidFill>
                <a:effectLst>
                  <a:glow rad="63500">
                    <a:schemeClr val="accent5">
                      <a:satMod val="175000"/>
                      <a:alpha val="40000"/>
                    </a:schemeClr>
                  </a:glow>
                </a:effectLst>
                <a:latin typeface="Constantia" panose="02030602050306030303" pitchFamily="18" charset="0"/>
                <a:cs typeface="Arial" panose="020B0604020202020204" pitchFamily="34" charset="0"/>
              </a:rPr>
              <a:t/>
            </a:r>
            <a:br>
              <a:rPr lang="en-US" sz="3600" dirty="0" smtClean="0">
                <a:ln>
                  <a:solidFill>
                    <a:srgbClr val="00FFFF"/>
                  </a:solidFill>
                </a:ln>
                <a:solidFill>
                  <a:srgbClr val="FF9900"/>
                </a:solidFill>
                <a:effectLst>
                  <a:glow rad="63500">
                    <a:schemeClr val="accent5">
                      <a:satMod val="175000"/>
                      <a:alpha val="40000"/>
                    </a:schemeClr>
                  </a:glow>
                </a:effectLst>
                <a:latin typeface="Constantia" panose="02030602050306030303" pitchFamily="18" charset="0"/>
                <a:cs typeface="Arial" panose="020B0604020202020204" pitchFamily="34" charset="0"/>
              </a:rPr>
            </a:br>
            <a:r>
              <a:rPr lang="en-US" sz="3600" dirty="0" err="1" smtClean="0">
                <a:ln>
                  <a:solidFill>
                    <a:srgbClr val="00FFFF"/>
                  </a:solidFill>
                </a:ln>
                <a:solidFill>
                  <a:schemeClr val="bg1"/>
                </a:solidFill>
                <a:effectLst>
                  <a:glow rad="63500">
                    <a:schemeClr val="accent5">
                      <a:satMod val="175000"/>
                      <a:alpha val="40000"/>
                    </a:schemeClr>
                  </a:glow>
                </a:effectLst>
                <a:latin typeface="Constantia" panose="02030602050306030303" pitchFamily="18" charset="0"/>
                <a:cs typeface="Arial" panose="020B0604020202020204" pitchFamily="34" charset="0"/>
              </a:rPr>
              <a:t>mohammad</a:t>
            </a:r>
            <a:r>
              <a:rPr lang="en-US" sz="3600" dirty="0" smtClean="0">
                <a:ln>
                  <a:solidFill>
                    <a:srgbClr val="00FFFF"/>
                  </a:solidFill>
                </a:ln>
                <a:solidFill>
                  <a:schemeClr val="bg1"/>
                </a:solidFill>
                <a:effectLst>
                  <a:glow rad="63500">
                    <a:schemeClr val="accent5">
                      <a:satMod val="175000"/>
                      <a:alpha val="40000"/>
                    </a:schemeClr>
                  </a:glow>
                </a:effectLst>
                <a:latin typeface="Constantia" panose="02030602050306030303" pitchFamily="18" charset="0"/>
                <a:cs typeface="Arial" panose="020B0604020202020204" pitchFamily="34" charset="0"/>
              </a:rPr>
              <a:t> </a:t>
            </a:r>
            <a:r>
              <a:rPr lang="en-US" sz="3600" dirty="0" err="1" smtClean="0">
                <a:ln>
                  <a:solidFill>
                    <a:srgbClr val="00FFFF"/>
                  </a:solidFill>
                </a:ln>
                <a:solidFill>
                  <a:schemeClr val="bg1"/>
                </a:solidFill>
                <a:effectLst>
                  <a:glow rad="63500">
                    <a:schemeClr val="accent5">
                      <a:satMod val="175000"/>
                      <a:alpha val="40000"/>
                    </a:schemeClr>
                  </a:glow>
                </a:effectLst>
                <a:latin typeface="Constantia" panose="02030602050306030303" pitchFamily="18" charset="0"/>
                <a:cs typeface="Arial" panose="020B0604020202020204" pitchFamily="34" charset="0"/>
              </a:rPr>
              <a:t>ebrahim</a:t>
            </a:r>
            <a:r>
              <a:rPr lang="en-US" sz="3600" dirty="0" smtClean="0">
                <a:ln>
                  <a:solidFill>
                    <a:srgbClr val="00FFFF"/>
                  </a:solidFill>
                </a:ln>
                <a:solidFill>
                  <a:schemeClr val="bg1"/>
                </a:solidFill>
                <a:effectLst>
                  <a:glow rad="63500">
                    <a:schemeClr val="accent5">
                      <a:satMod val="175000"/>
                      <a:alpha val="40000"/>
                    </a:schemeClr>
                  </a:glow>
                </a:effectLst>
                <a:latin typeface="Constantia" panose="02030602050306030303" pitchFamily="18" charset="0"/>
                <a:cs typeface="Arial" panose="020B0604020202020204" pitchFamily="34" charset="0"/>
              </a:rPr>
              <a:t> </a:t>
            </a:r>
            <a:r>
              <a:rPr lang="en-US" sz="3600" dirty="0" err="1" smtClean="0">
                <a:ln>
                  <a:solidFill>
                    <a:srgbClr val="00FFFF"/>
                  </a:solidFill>
                </a:ln>
                <a:solidFill>
                  <a:schemeClr val="bg1"/>
                </a:solidFill>
                <a:effectLst>
                  <a:glow rad="63500">
                    <a:schemeClr val="accent5">
                      <a:satMod val="175000"/>
                      <a:alpha val="40000"/>
                    </a:schemeClr>
                  </a:glow>
                </a:effectLst>
                <a:latin typeface="Constantia" panose="02030602050306030303" pitchFamily="18" charset="0"/>
                <a:cs typeface="Arial" panose="020B0604020202020204" pitchFamily="34" charset="0"/>
              </a:rPr>
              <a:t>ebrahim</a:t>
            </a:r>
            <a:r>
              <a:rPr lang="en-US" sz="3600" dirty="0" smtClean="0">
                <a:ln>
                  <a:solidFill>
                    <a:srgbClr val="00FFFF"/>
                  </a:solidFill>
                </a:ln>
                <a:solidFill>
                  <a:schemeClr val="bg1"/>
                </a:solidFill>
                <a:effectLst>
                  <a:glow rad="63500">
                    <a:schemeClr val="accent5">
                      <a:satMod val="175000"/>
                      <a:alpha val="40000"/>
                    </a:schemeClr>
                  </a:glow>
                </a:effectLst>
                <a:latin typeface="Constantia" panose="02030602050306030303" pitchFamily="18" charset="0"/>
                <a:cs typeface="Arial" panose="020B0604020202020204" pitchFamily="34" charset="0"/>
              </a:rPr>
              <a:t> </a:t>
            </a:r>
            <a:r>
              <a:rPr lang="en-US" sz="3600" dirty="0" err="1" smtClean="0">
                <a:ln>
                  <a:solidFill>
                    <a:srgbClr val="00FFFF"/>
                  </a:solidFill>
                </a:ln>
                <a:solidFill>
                  <a:schemeClr val="bg1"/>
                </a:solidFill>
                <a:effectLst>
                  <a:glow rad="63500">
                    <a:schemeClr val="accent5">
                      <a:satMod val="175000"/>
                      <a:alpha val="40000"/>
                    </a:schemeClr>
                  </a:glow>
                </a:effectLst>
                <a:latin typeface="Constantia" panose="02030602050306030303" pitchFamily="18" charset="0"/>
                <a:cs typeface="Arial" panose="020B0604020202020204" pitchFamily="34" charset="0"/>
              </a:rPr>
              <a:t>toosi</a:t>
            </a:r>
            <a:r>
              <a:rPr lang="en-US" sz="3600" dirty="0" smtClean="0">
                <a:solidFill>
                  <a:srgbClr val="FF9900"/>
                </a:solidFill>
                <a:latin typeface="Arial" panose="020B0604020202020204" pitchFamily="34" charset="0"/>
                <a:cs typeface="Arial" panose="020B0604020202020204" pitchFamily="34" charset="0"/>
              </a:rPr>
              <a:t/>
            </a:r>
            <a:br>
              <a:rPr lang="en-US" sz="3600" dirty="0" smtClean="0">
                <a:solidFill>
                  <a:srgbClr val="FF9900"/>
                </a:solidFill>
                <a:latin typeface="Arial" panose="020B0604020202020204" pitchFamily="34" charset="0"/>
                <a:cs typeface="Arial" panose="020B0604020202020204" pitchFamily="34" charset="0"/>
              </a:rPr>
            </a:br>
            <a:r>
              <a:rPr lang="en-US" sz="3600" dirty="0" smtClean="0">
                <a:solidFill>
                  <a:srgbClr val="FF9900"/>
                </a:solidFill>
                <a:latin typeface="Arial" panose="020B0604020202020204" pitchFamily="34" charset="0"/>
                <a:cs typeface="Arial" panose="020B0604020202020204" pitchFamily="34" charset="0"/>
              </a:rPr>
              <a:t/>
            </a:r>
            <a:br>
              <a:rPr lang="en-US" sz="3600" dirty="0" smtClean="0">
                <a:solidFill>
                  <a:srgbClr val="FF9900"/>
                </a:solidFill>
                <a:latin typeface="Arial" panose="020B0604020202020204" pitchFamily="34" charset="0"/>
                <a:cs typeface="Arial" panose="020B0604020202020204" pitchFamily="34" charset="0"/>
              </a:rPr>
            </a:br>
            <a:r>
              <a:rPr lang="en-US" b="1" i="1" dirty="0" smtClean="0">
                <a:ln>
                  <a:solidFill>
                    <a:srgbClr val="00FFFF"/>
                  </a:solidFill>
                </a:ln>
                <a:solidFill>
                  <a:schemeClr val="bg1"/>
                </a:solidFill>
                <a:effectLst>
                  <a:glow rad="228600">
                    <a:schemeClr val="accent5">
                      <a:satMod val="175000"/>
                      <a:alpha val="40000"/>
                    </a:schemeClr>
                  </a:glow>
                </a:effectLst>
                <a:latin typeface="Bell MT" panose="02020503060305020303" pitchFamily="18" charset="0"/>
                <a:cs typeface="Arial" panose="020B0604020202020204" pitchFamily="34" charset="0"/>
              </a:rPr>
              <a:t>Supervisor</a:t>
            </a:r>
            <a:r>
              <a:rPr lang="en-US" sz="4000" b="1" u="sng" dirty="0" smtClean="0">
                <a:solidFill>
                  <a:schemeClr val="bg1"/>
                </a:solidFill>
                <a:effectLst>
                  <a:glow rad="228600">
                    <a:schemeClr val="accent1">
                      <a:satMod val="175000"/>
                      <a:alpha val="40000"/>
                    </a:schemeClr>
                  </a:glow>
                </a:effectLst>
                <a:latin typeface="Arial" panose="020B0604020202020204" pitchFamily="34" charset="0"/>
                <a:cs typeface="Arial" panose="020B0604020202020204" pitchFamily="34" charset="0"/>
              </a:rPr>
              <a:t/>
            </a:r>
            <a:br>
              <a:rPr lang="en-US" sz="4000" b="1" u="sng" dirty="0" smtClean="0">
                <a:solidFill>
                  <a:schemeClr val="bg1"/>
                </a:solidFill>
                <a:effectLst>
                  <a:glow rad="228600">
                    <a:schemeClr val="accent1">
                      <a:satMod val="175000"/>
                      <a:alpha val="40000"/>
                    </a:schemeClr>
                  </a:glow>
                </a:effectLst>
                <a:latin typeface="Arial" panose="020B0604020202020204" pitchFamily="34" charset="0"/>
                <a:cs typeface="Arial" panose="020B0604020202020204" pitchFamily="34" charset="0"/>
              </a:rPr>
            </a:br>
            <a:r>
              <a:rPr lang="en-US" sz="3600" dirty="0" smtClean="0">
                <a:solidFill>
                  <a:schemeClr val="bg1"/>
                </a:solidFill>
                <a:latin typeface="Arial" panose="020B0604020202020204" pitchFamily="34" charset="0"/>
                <a:cs typeface="Arial" panose="020B0604020202020204" pitchFamily="34" charset="0"/>
              </a:rPr>
              <a:t/>
            </a:r>
            <a:br>
              <a:rPr lang="en-US" sz="3600" dirty="0" smtClean="0">
                <a:solidFill>
                  <a:schemeClr val="bg1"/>
                </a:solidFill>
                <a:latin typeface="Arial" panose="020B0604020202020204" pitchFamily="34" charset="0"/>
                <a:cs typeface="Arial" panose="020B0604020202020204" pitchFamily="34" charset="0"/>
              </a:rPr>
            </a:br>
            <a:r>
              <a:rPr lang="en-US" sz="3600" dirty="0" smtClean="0">
                <a:solidFill>
                  <a:schemeClr val="bg1"/>
                </a:solidFill>
                <a:latin typeface="Arial" panose="020B0604020202020204" pitchFamily="34" charset="0"/>
                <a:cs typeface="Arial" panose="020B0604020202020204" pitchFamily="34" charset="0"/>
              </a:rPr>
              <a:t> </a:t>
            </a:r>
            <a:r>
              <a:rPr lang="en-US" sz="3600" dirty="0" err="1" smtClean="0">
                <a:ln>
                  <a:solidFill>
                    <a:srgbClr val="00FFFF"/>
                  </a:solidFill>
                </a:ln>
                <a:solidFill>
                  <a:schemeClr val="bg1"/>
                </a:solidFill>
                <a:effectLst>
                  <a:glow rad="63500">
                    <a:schemeClr val="accent5">
                      <a:satMod val="175000"/>
                      <a:alpha val="40000"/>
                    </a:schemeClr>
                  </a:glow>
                </a:effectLst>
                <a:latin typeface="Constantia" panose="02030602050306030303" pitchFamily="18" charset="0"/>
                <a:cs typeface="Arial" panose="020B0604020202020204" pitchFamily="34" charset="0"/>
              </a:rPr>
              <a:t>Dr.behzad</a:t>
            </a:r>
            <a:r>
              <a:rPr lang="en-US" sz="3600" dirty="0" smtClean="0">
                <a:ln>
                  <a:solidFill>
                    <a:srgbClr val="00FFFF"/>
                  </a:solidFill>
                </a:ln>
                <a:solidFill>
                  <a:schemeClr val="bg1"/>
                </a:solidFill>
                <a:effectLst>
                  <a:glow rad="63500">
                    <a:schemeClr val="accent5">
                      <a:satMod val="175000"/>
                      <a:alpha val="40000"/>
                    </a:schemeClr>
                  </a:glow>
                </a:effectLst>
                <a:latin typeface="Constantia" panose="02030602050306030303" pitchFamily="18" charset="0"/>
                <a:cs typeface="Arial" panose="020B0604020202020204" pitchFamily="34" charset="0"/>
              </a:rPr>
              <a:t> </a:t>
            </a:r>
            <a:r>
              <a:rPr lang="en-US" sz="3600" dirty="0" err="1" smtClean="0">
                <a:ln>
                  <a:solidFill>
                    <a:srgbClr val="00FFFF"/>
                  </a:solidFill>
                </a:ln>
                <a:solidFill>
                  <a:schemeClr val="bg1"/>
                </a:solidFill>
                <a:effectLst>
                  <a:glow rad="63500">
                    <a:schemeClr val="accent5">
                      <a:satMod val="175000"/>
                      <a:alpha val="40000"/>
                    </a:schemeClr>
                  </a:glow>
                </a:effectLst>
                <a:latin typeface="Constantia" panose="02030602050306030303" pitchFamily="18" charset="0"/>
                <a:cs typeface="Arial" panose="020B0604020202020204" pitchFamily="34" charset="0"/>
              </a:rPr>
              <a:t>boghrati</a:t>
            </a:r>
            <a:r>
              <a:rPr lang="en-US" dirty="0" smtClean="0">
                <a:solidFill>
                  <a:srgbClr val="FF9900"/>
                </a:solidFill>
                <a:effectLst>
                  <a:glow rad="63500">
                    <a:schemeClr val="accent5">
                      <a:satMod val="175000"/>
                      <a:alpha val="40000"/>
                    </a:schemeClr>
                  </a:glow>
                </a:effectLst>
                <a:latin typeface="Constantia" panose="02030602050306030303" pitchFamily="18" charset="0"/>
                <a:cs typeface="Arial" panose="020B0604020202020204" pitchFamily="34" charset="0"/>
              </a:rPr>
              <a:t/>
            </a:r>
            <a:br>
              <a:rPr lang="en-US" dirty="0" smtClean="0">
                <a:solidFill>
                  <a:srgbClr val="FF9900"/>
                </a:solidFill>
                <a:effectLst>
                  <a:glow rad="63500">
                    <a:schemeClr val="accent5">
                      <a:satMod val="175000"/>
                      <a:alpha val="40000"/>
                    </a:schemeClr>
                  </a:glow>
                </a:effectLst>
                <a:latin typeface="Constantia" panose="02030602050306030303" pitchFamily="18" charset="0"/>
                <a:cs typeface="Arial" panose="020B0604020202020204" pitchFamily="34" charset="0"/>
              </a:rPr>
            </a:br>
            <a:r>
              <a:rPr lang="en-US" dirty="0" smtClean="0">
                <a:solidFill>
                  <a:srgbClr val="FF9900"/>
                </a:solidFill>
                <a:effectLst>
                  <a:glow rad="63500">
                    <a:schemeClr val="accent5">
                      <a:satMod val="175000"/>
                      <a:alpha val="40000"/>
                    </a:schemeClr>
                  </a:glow>
                </a:effectLst>
                <a:latin typeface="Constantia" panose="02030602050306030303" pitchFamily="18" charset="0"/>
                <a:cs typeface="Arial" panose="020B0604020202020204" pitchFamily="34" charset="0"/>
              </a:rPr>
              <a:t/>
            </a:r>
            <a:br>
              <a:rPr lang="en-US" dirty="0" smtClean="0">
                <a:solidFill>
                  <a:srgbClr val="FF9900"/>
                </a:solidFill>
                <a:effectLst>
                  <a:glow rad="63500">
                    <a:schemeClr val="accent5">
                      <a:satMod val="175000"/>
                      <a:alpha val="40000"/>
                    </a:schemeClr>
                  </a:glow>
                </a:effectLst>
                <a:latin typeface="Constantia" panose="02030602050306030303" pitchFamily="18" charset="0"/>
                <a:cs typeface="Arial" panose="020B0604020202020204" pitchFamily="34" charset="0"/>
              </a:rPr>
            </a:br>
            <a:r>
              <a:rPr lang="en-US" sz="2700" dirty="0" smtClean="0">
                <a:ln>
                  <a:solidFill>
                    <a:srgbClr val="00FFFF"/>
                  </a:solidFill>
                </a:ln>
                <a:solidFill>
                  <a:schemeClr val="bg1"/>
                </a:solidFill>
                <a:effectLst>
                  <a:glow rad="63500">
                    <a:schemeClr val="accent5">
                      <a:satMod val="175000"/>
                      <a:alpha val="40000"/>
                    </a:schemeClr>
                  </a:glow>
                </a:effectLst>
                <a:latin typeface="Constantia" panose="02030602050306030303" pitchFamily="18" charset="0"/>
                <a:cs typeface="Arial" panose="020B0604020202020204" pitchFamily="34" charset="0"/>
              </a:rPr>
              <a:t>August 2020</a:t>
            </a:r>
            <a:r>
              <a:rPr lang="en-US" dirty="0" smtClean="0"/>
              <a:t/>
            </a:r>
            <a:br>
              <a:rPr lang="en-US" dirty="0" smtClean="0"/>
            </a:br>
            <a:endParaRPr lang="en-US" dirty="0"/>
          </a:p>
        </p:txBody>
      </p:sp>
    </p:spTree>
    <p:extLst>
      <p:ext uri="{BB962C8B-B14F-4D97-AF65-F5344CB8AC3E}">
        <p14:creationId xmlns:p14="http://schemas.microsoft.com/office/powerpoint/2010/main" val="126660570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7999"/>
          </a:xfrm>
        </p:spPr>
      </p:pic>
      <p:sp>
        <p:nvSpPr>
          <p:cNvPr id="2" name="Title 1"/>
          <p:cNvSpPr>
            <a:spLocks noGrp="1"/>
          </p:cNvSpPr>
          <p:nvPr>
            <p:ph type="title"/>
          </p:nvPr>
        </p:nvSpPr>
        <p:spPr>
          <a:xfrm>
            <a:off x="0" y="-123568"/>
            <a:ext cx="12192000" cy="1325563"/>
          </a:xfrm>
        </p:spPr>
        <p:txBody>
          <a:bodyPr>
            <a:scene3d>
              <a:camera prst="orthographicFront"/>
              <a:lightRig rig="threePt" dir="t"/>
            </a:scene3d>
            <a:sp3d extrusionH="57150">
              <a:bevelT w="38100" h="38100" prst="convex"/>
            </a:sp3d>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USB CDC</a:t>
            </a:r>
            <a:endParaRPr lang="en-US" b="1"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
        <p:nvSpPr>
          <p:cNvPr id="5" name="TextBox 4"/>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12</a:t>
            </a:r>
            <a:endParaRPr lang="en-US" sz="3200" dirty="0">
              <a:solidFill>
                <a:schemeClr val="bg1"/>
              </a:solidFill>
            </a:endParaRPr>
          </a:p>
        </p:txBody>
      </p:sp>
      <p:sp>
        <p:nvSpPr>
          <p:cNvPr id="6" name="TextBox 5"/>
          <p:cNvSpPr txBox="1"/>
          <p:nvPr/>
        </p:nvSpPr>
        <p:spPr>
          <a:xfrm>
            <a:off x="0" y="856813"/>
            <a:ext cx="12192000" cy="6124754"/>
          </a:xfrm>
          <a:prstGeom prst="rect">
            <a:avLst/>
          </a:prstGeom>
          <a:noFill/>
        </p:spPr>
        <p:txBody>
          <a:bodyPr wrap="square" rtlCol="0">
            <a:spAutoFit/>
            <a:scene3d>
              <a:camera prst="orthographicFront"/>
              <a:lightRig rig="threePt" dir="t"/>
            </a:scene3d>
            <a:sp3d extrusionH="57150">
              <a:bevelT w="38100" h="38100" prst="convex"/>
            </a:sp3d>
          </a:bodyPr>
          <a:lstStyle/>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The </a:t>
            </a:r>
            <a:r>
              <a:rPr lang="en-US" sz="2800" b="1"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Communication Device Class (CDC)</a:t>
            </a:r>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supports a wide range of devices that can perform telecommunications and networking functions. Examples for communications equipment are</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r>
              <a:rPr lang="en-US" sz="2800" i="1"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Telecommunications</a:t>
            </a:r>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devices, such as analog phones and modems, ISDN terminal adapters, digital phones, as well as COM-port </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devices</a:t>
            </a:r>
          </a:p>
          <a:p>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r>
              <a:rPr lang="en-US" sz="2800" i="1"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Networking</a:t>
            </a:r>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devices, such as ADSL and cable modems, as well as Ethernet adapters and </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hubs.</a:t>
            </a:r>
            <a:endParaRPr lang="en-US" sz="2800" b="1"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 communications device has three basic tasks:</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Device management (controlling an configuring a specific device and notifying the USB Host of certain events)</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Call management (establishing and terminating telephone calls or other connections)</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Data transmission (sending and receiving application data)</a:t>
            </a:r>
          </a:p>
          <a:p>
            <a:endParaRPr 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9481633"/>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10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heckerboard(across)">
                                      <p:cBhvr>
                                        <p:cTn id="7" dur="500"/>
                                        <p:tgtEl>
                                          <p:spTgt spid="6">
                                            <p:txEl>
                                              <p:pRg st="0" end="0"/>
                                            </p:txEl>
                                          </p:spTgt>
                                        </p:tgtEl>
                                      </p:cBhvr>
                                    </p:animEffect>
                                  </p:childTnLst>
                                </p:cTn>
                              </p:par>
                            </p:childTnLst>
                          </p:cTn>
                        </p:par>
                        <p:par>
                          <p:cTn id="8" fill="hold">
                            <p:stCondLst>
                              <p:cond delay="1500"/>
                            </p:stCondLst>
                            <p:childTnLst>
                              <p:par>
                                <p:cTn id="9" presetID="5" presetClass="entr" presetSubtype="10" fill="hold" nodeType="afterEffect">
                                  <p:stCondLst>
                                    <p:cond delay="100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checkerboard(across)">
                                      <p:cBhvr>
                                        <p:cTn id="11" dur="500"/>
                                        <p:tgtEl>
                                          <p:spTgt spid="6">
                                            <p:txEl>
                                              <p:pRg st="1" end="1"/>
                                            </p:txEl>
                                          </p:spTgt>
                                        </p:tgtEl>
                                      </p:cBhvr>
                                    </p:animEffect>
                                  </p:childTnLst>
                                </p:cTn>
                              </p:par>
                            </p:childTnLst>
                          </p:cTn>
                        </p:par>
                        <p:par>
                          <p:cTn id="12" fill="hold">
                            <p:stCondLst>
                              <p:cond delay="3000"/>
                            </p:stCondLst>
                            <p:childTnLst>
                              <p:par>
                                <p:cTn id="13" presetID="5" presetClass="entr" presetSubtype="10" fill="hold" nodeType="afterEffect">
                                  <p:stCondLst>
                                    <p:cond delay="100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checkerboard(across)">
                                      <p:cBhvr>
                                        <p:cTn id="15" dur="500"/>
                                        <p:tgtEl>
                                          <p:spTgt spid="6">
                                            <p:txEl>
                                              <p:pRg st="2" end="2"/>
                                            </p:txEl>
                                          </p:spTgt>
                                        </p:tgtEl>
                                      </p:cBhvr>
                                    </p:animEffect>
                                  </p:childTnLst>
                                </p:cTn>
                              </p:par>
                            </p:childTnLst>
                          </p:cTn>
                        </p:par>
                        <p:par>
                          <p:cTn id="16" fill="hold">
                            <p:stCondLst>
                              <p:cond delay="4500"/>
                            </p:stCondLst>
                            <p:childTnLst>
                              <p:par>
                                <p:cTn id="17" presetID="5" presetClass="entr" presetSubtype="10" fill="hold" nodeType="afterEffect">
                                  <p:stCondLst>
                                    <p:cond delay="100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checkerboard(across)">
                                      <p:cBhvr>
                                        <p:cTn id="19" dur="500"/>
                                        <p:tgtEl>
                                          <p:spTgt spid="6">
                                            <p:txEl>
                                              <p:pRg st="3" end="3"/>
                                            </p:txEl>
                                          </p:spTgt>
                                        </p:tgtEl>
                                      </p:cBhvr>
                                    </p:animEffect>
                                  </p:childTnLst>
                                </p:cTn>
                              </p:par>
                            </p:childTnLst>
                          </p:cTn>
                        </p:par>
                        <p:par>
                          <p:cTn id="20" fill="hold">
                            <p:stCondLst>
                              <p:cond delay="6000"/>
                            </p:stCondLst>
                            <p:childTnLst>
                              <p:par>
                                <p:cTn id="21" presetID="5" presetClass="entr" presetSubtype="10" fill="hold" nodeType="afterEffect">
                                  <p:stCondLst>
                                    <p:cond delay="100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checkerboard(across)">
                                      <p:cBhvr>
                                        <p:cTn id="23" dur="500"/>
                                        <p:tgtEl>
                                          <p:spTgt spid="6">
                                            <p:txEl>
                                              <p:pRg st="4" end="4"/>
                                            </p:txEl>
                                          </p:spTgt>
                                        </p:tgtEl>
                                      </p:cBhvr>
                                    </p:animEffect>
                                  </p:childTnLst>
                                </p:cTn>
                              </p:par>
                            </p:childTnLst>
                          </p:cTn>
                        </p:par>
                        <p:par>
                          <p:cTn id="24" fill="hold">
                            <p:stCondLst>
                              <p:cond delay="7500"/>
                            </p:stCondLst>
                            <p:childTnLst>
                              <p:par>
                                <p:cTn id="25" presetID="5" presetClass="entr" presetSubtype="10" fill="hold" nodeType="afterEffect">
                                  <p:stCondLst>
                                    <p:cond delay="100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checkerboard(across)">
                                      <p:cBhvr>
                                        <p:cTn id="27" dur="500"/>
                                        <p:tgtEl>
                                          <p:spTgt spid="6">
                                            <p:txEl>
                                              <p:pRg st="5" end="5"/>
                                            </p:txEl>
                                          </p:spTgt>
                                        </p:tgtEl>
                                      </p:cBhvr>
                                    </p:animEffect>
                                  </p:childTnLst>
                                </p:cTn>
                              </p:par>
                            </p:childTnLst>
                          </p:cTn>
                        </p:par>
                        <p:par>
                          <p:cTn id="28" fill="hold">
                            <p:stCondLst>
                              <p:cond delay="9000"/>
                            </p:stCondLst>
                            <p:childTnLst>
                              <p:par>
                                <p:cTn id="29" presetID="5" presetClass="entr" presetSubtype="10" fill="hold" nodeType="afterEffect">
                                  <p:stCondLst>
                                    <p:cond delay="100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checkerboard(across)">
                                      <p:cBhvr>
                                        <p:cTn id="3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a:xfrm>
            <a:off x="0" y="0"/>
            <a:ext cx="12192000" cy="1325563"/>
          </a:xfrm>
        </p:spPr>
        <p:txBody>
          <a:bodyPr>
            <a:scene3d>
              <a:camera prst="orthographicFront"/>
              <a:lightRig rig="threePt" dir="t"/>
            </a:scene3d>
            <a:sp3d extrusionH="57150">
              <a:bevelT w="38100" h="38100" prst="convex"/>
            </a:sp3d>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RTC</a:t>
            </a:r>
            <a:endParaRPr lang="en-US" b="1"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
        <p:nvSpPr>
          <p:cNvPr id="5" name="TextBox 4"/>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13</a:t>
            </a:r>
            <a:endParaRPr lang="en-US" sz="3200" dirty="0">
              <a:solidFill>
                <a:schemeClr val="bg1"/>
              </a:solidFill>
            </a:endParaRPr>
          </a:p>
        </p:txBody>
      </p:sp>
      <p:sp>
        <p:nvSpPr>
          <p:cNvPr id="6" name="TextBox 5"/>
          <p:cNvSpPr txBox="1"/>
          <p:nvPr/>
        </p:nvSpPr>
        <p:spPr>
          <a:xfrm>
            <a:off x="0" y="1305341"/>
            <a:ext cx="12192000" cy="4247317"/>
          </a:xfrm>
          <a:prstGeom prst="rect">
            <a:avLst/>
          </a:prstGeom>
          <a:noFill/>
        </p:spPr>
        <p:txBody>
          <a:bodyPr wrap="square" rtlCol="0">
            <a:spAutoFit/>
            <a:scene3d>
              <a:camera prst="orthographicFront"/>
              <a:lightRig rig="threePt" dir="t"/>
            </a:scene3d>
            <a:sp3d extrusionH="57150">
              <a:bevelT w="38100" h="38100" prst="convex"/>
            </a:sp3d>
          </a:bodyPr>
          <a:lstStyle/>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 </a:t>
            </a:r>
            <a:r>
              <a:rPr lang="en-US" sz="2800" b="1"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real-time clock</a:t>
            </a:r>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a:t>
            </a:r>
            <a:r>
              <a:rPr lang="en-US" sz="2800" b="1"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RTC</a:t>
            </a:r>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is a computer </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clock</a:t>
            </a:r>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(most often in the form of an integrated circuit) that keeps track of the current time</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Although keeping time can be done without an </a:t>
            </a:r>
            <a:r>
              <a:rPr lang="en-US" sz="2800" dirty="0" err="1"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RTC,using</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a:t>
            </a:r>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one has benefits:</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Low power </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consumption(important </a:t>
            </a:r>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when running from alternate power)</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Frees the main system for time-critical tasks</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Sometimes more accurate than other methods</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 GPS receiver can shorten its startup time by comparing the current time, according to its RTC, with the time at which it last had a valid signal</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If it has been less than a few hours, then the previous ephemeris is still usable.</a:t>
            </a:r>
          </a:p>
          <a:p>
            <a:endParaRPr lang="en-US" dirty="0">
              <a:solidFill>
                <a:schemeClr val="bg1"/>
              </a:solidFill>
            </a:endParaRPr>
          </a:p>
        </p:txBody>
      </p:sp>
    </p:spTree>
    <p:extLst>
      <p:ext uri="{BB962C8B-B14F-4D97-AF65-F5344CB8AC3E}">
        <p14:creationId xmlns:p14="http://schemas.microsoft.com/office/powerpoint/2010/main" val="36395844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ChangeAspect="1"/>
          </p:cNvPicPr>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b="10166"/>
          <a:stretch/>
        </p:blipFill>
        <p:spPr>
          <a:xfrm>
            <a:off x="0" y="0"/>
            <a:ext cx="12192000" cy="6858000"/>
          </a:xfrm>
          <a:prstGeom prst="rect">
            <a:avLst/>
          </a:prstGeom>
        </p:spPr>
      </p:pic>
      <p:sp>
        <p:nvSpPr>
          <p:cNvPr id="2" name="Title 1"/>
          <p:cNvSpPr>
            <a:spLocks noGrp="1"/>
          </p:cNvSpPr>
          <p:nvPr>
            <p:ph type="title"/>
          </p:nvPr>
        </p:nvSpPr>
        <p:spPr>
          <a:xfrm>
            <a:off x="0" y="0"/>
            <a:ext cx="12192000" cy="1325563"/>
          </a:xfrm>
        </p:spPr>
        <p:txBody>
          <a:bodyPr>
            <a:scene3d>
              <a:camera prst="orthographicFront"/>
              <a:lightRig rig="threePt" dir="t"/>
            </a:scene3d>
            <a:sp3d extrusionH="57150">
              <a:bevelT w="38100" h="38100" prst="convex"/>
            </a:sp3d>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Modules used in this project</a:t>
            </a:r>
            <a:endParaRPr lang="en-US" b="1" dirty="0">
              <a:ln>
                <a:solidFill>
                  <a:srgbClr val="00FFFF"/>
                </a:solidFill>
              </a:ln>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
        <p:nvSpPr>
          <p:cNvPr id="4" name="Content Placeholder 3"/>
          <p:cNvSpPr>
            <a:spLocks noGrp="1"/>
          </p:cNvSpPr>
          <p:nvPr>
            <p:ph sz="half" idx="2"/>
          </p:nvPr>
        </p:nvSpPr>
        <p:spPr>
          <a:xfrm>
            <a:off x="0" y="1800911"/>
            <a:ext cx="12191999" cy="4351338"/>
          </a:xfrm>
        </p:spPr>
        <p:txBody>
          <a:bodyPr/>
          <a:lstStyle/>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BMP-180(Barometric pressure module)</a:t>
            </a:r>
          </a:p>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SRF-05(Ultrasonic module)</a:t>
            </a:r>
          </a:p>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AHT-10(Temperature and humidity sensor module)</a:t>
            </a:r>
          </a:p>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LORA Ra-02(Wireless transceiver module)</a:t>
            </a:r>
          </a:p>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GY-49(Light Intensity Module)</a:t>
            </a:r>
          </a:p>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GY-271(Three-axis compass module)</a:t>
            </a:r>
          </a:p>
          <a:p>
            <a:pPr marL="0" indent="0">
              <a:buNone/>
            </a:pPr>
            <a:endParaRPr lang="en-US" dirty="0" smtClean="0">
              <a:solidFill>
                <a:schemeClr val="bg1"/>
              </a:solidFill>
            </a:endParaRPr>
          </a:p>
          <a:p>
            <a:pPr marL="0" indent="0">
              <a:buNone/>
            </a:pPr>
            <a:endParaRPr lang="en-US" dirty="0">
              <a:solidFill>
                <a:schemeClr val="bg1"/>
              </a:solidFill>
            </a:endParaRPr>
          </a:p>
        </p:txBody>
      </p:sp>
      <p:sp>
        <p:nvSpPr>
          <p:cNvPr id="5" name="TextBox 4"/>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14</a:t>
            </a:r>
            <a:endParaRPr lang="en-US" sz="3200" dirty="0">
              <a:solidFill>
                <a:schemeClr val="bg1"/>
              </a:solidFill>
            </a:endParaRPr>
          </a:p>
        </p:txBody>
      </p:sp>
    </p:spTree>
    <p:extLst>
      <p:ext uri="{BB962C8B-B14F-4D97-AF65-F5344CB8AC3E}">
        <p14:creationId xmlns:p14="http://schemas.microsoft.com/office/powerpoint/2010/main" val="23726939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in)">
                                      <p:cBhvr>
                                        <p:cTn id="7" dur="500"/>
                                        <p:tgtEl>
                                          <p:spTgt spid="4">
                                            <p:txEl>
                                              <p:pRg st="0" end="0"/>
                                            </p:txEl>
                                          </p:spTgt>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ox(in)">
                                      <p:cBhvr>
                                        <p:cTn id="11" dur="500"/>
                                        <p:tgtEl>
                                          <p:spTgt spid="4">
                                            <p:txEl>
                                              <p:pRg st="1" end="1"/>
                                            </p:txEl>
                                          </p:spTgt>
                                        </p:tgtEl>
                                      </p:cBhvr>
                                    </p:animEffect>
                                  </p:childTnLst>
                                </p:cTn>
                              </p:par>
                            </p:childTnLst>
                          </p:cTn>
                        </p:par>
                        <p:par>
                          <p:cTn id="12" fill="hold">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ox(in)">
                                      <p:cBhvr>
                                        <p:cTn id="15" dur="500"/>
                                        <p:tgtEl>
                                          <p:spTgt spid="4">
                                            <p:txEl>
                                              <p:pRg st="2" end="2"/>
                                            </p:txEl>
                                          </p:spTgt>
                                        </p:tgtEl>
                                      </p:cBhvr>
                                    </p:animEffect>
                                  </p:childTnLst>
                                </p:cTn>
                              </p:par>
                            </p:childTnLst>
                          </p:cTn>
                        </p:par>
                        <p:par>
                          <p:cTn id="16" fill="hold">
                            <p:stCondLst>
                              <p:cond delay="1500"/>
                            </p:stCondLst>
                            <p:childTnLst>
                              <p:par>
                                <p:cTn id="17" presetID="4" presetClass="entr" presetSubtype="16"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ox(in)">
                                      <p:cBhvr>
                                        <p:cTn id="19" dur="500"/>
                                        <p:tgtEl>
                                          <p:spTgt spid="4">
                                            <p:txEl>
                                              <p:pRg st="3" end="3"/>
                                            </p:txEl>
                                          </p:spTgt>
                                        </p:tgtEl>
                                      </p:cBhvr>
                                    </p:animEffect>
                                  </p:childTnLst>
                                </p:cTn>
                              </p:par>
                            </p:childTnLst>
                          </p:cTn>
                        </p:par>
                        <p:par>
                          <p:cTn id="20" fill="hold">
                            <p:stCondLst>
                              <p:cond delay="2000"/>
                            </p:stCondLst>
                            <p:childTnLst>
                              <p:par>
                                <p:cTn id="21" presetID="4" presetClass="entr" presetSubtype="16"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ox(in)">
                                      <p:cBhvr>
                                        <p:cTn id="23" dur="500"/>
                                        <p:tgtEl>
                                          <p:spTgt spid="4">
                                            <p:txEl>
                                              <p:pRg st="4" end="4"/>
                                            </p:txEl>
                                          </p:spTgt>
                                        </p:tgtEl>
                                      </p:cBhvr>
                                    </p:animEffect>
                                  </p:childTnLst>
                                </p:cTn>
                              </p:par>
                            </p:childTnLst>
                          </p:cTn>
                        </p:par>
                        <p:par>
                          <p:cTn id="24" fill="hold">
                            <p:stCondLst>
                              <p:cond delay="2500"/>
                            </p:stCondLst>
                            <p:childTnLst>
                              <p:par>
                                <p:cTn id="25" presetID="4" presetClass="entr" presetSubtype="16" fill="hold" grpId="0"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box(in)">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b="9473"/>
          <a:stretch/>
        </p:blipFill>
        <p:spPr>
          <a:xfrm>
            <a:off x="0" y="0"/>
            <a:ext cx="12192000" cy="6858000"/>
          </a:xfrm>
        </p:spPr>
      </p:pic>
      <p:sp>
        <p:nvSpPr>
          <p:cNvPr id="2" name="Title 1"/>
          <p:cNvSpPr>
            <a:spLocks noGrp="1"/>
          </p:cNvSpPr>
          <p:nvPr>
            <p:ph type="title"/>
          </p:nvPr>
        </p:nvSpPr>
        <p:spPr>
          <a:xfrm>
            <a:off x="0" y="0"/>
            <a:ext cx="12192000" cy="1325563"/>
          </a:xfrm>
        </p:spPr>
        <p:txBody>
          <a:bodyPr>
            <a:scene3d>
              <a:camera prst="orthographicFront"/>
              <a:lightRig rig="threePt" dir="t"/>
            </a:scene3d>
            <a:sp3d extrusionH="57150">
              <a:bevelT w="38100" h="38100" prst="convex"/>
            </a:sp3d>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BMP-180</a:t>
            </a:r>
            <a:endParaRPr lang="en-US" b="1"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9134163" y="4856084"/>
            <a:ext cx="2985756" cy="1540799"/>
          </a:xfrm>
          <a:prstGeom prst="rect">
            <a:avLst/>
          </a:prstGeom>
        </p:spPr>
      </p:pic>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15</a:t>
            </a:r>
            <a:endParaRPr lang="en-US" sz="3200" dirty="0">
              <a:solidFill>
                <a:schemeClr val="bg1"/>
              </a:solidFill>
            </a:endParaRPr>
          </a:p>
        </p:txBody>
      </p:sp>
      <p:sp>
        <p:nvSpPr>
          <p:cNvPr id="7" name="TextBox 6"/>
          <p:cNvSpPr txBox="1"/>
          <p:nvPr/>
        </p:nvSpPr>
        <p:spPr>
          <a:xfrm>
            <a:off x="0" y="1408670"/>
            <a:ext cx="12192000" cy="3108543"/>
          </a:xfrm>
          <a:prstGeom prst="rect">
            <a:avLst/>
          </a:prstGeom>
          <a:noFill/>
        </p:spPr>
        <p:txBody>
          <a:bodyPr wrap="square" rtlCol="0">
            <a:spAutoFit/>
          </a:bodyPr>
          <a:lstStyle/>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BMP180 is a high precision , small size , ultra-low power pressure sensor can be used in mobile devices</a:t>
            </a:r>
            <a:b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br>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Its performance, absolute accuracy can reach the lowest </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0.03hPa.</a:t>
            </a:r>
          </a:p>
          <a:p>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BMP180 </a:t>
            </a:r>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can be connected directly with a variety of microprocessor via the I2C </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bus.</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Power supply voltage : 1.8V ~ 3.6V (VDDA), 1.62V ~ 3.6V (VDDD</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Pressure range : 300 ~ 1100hPa ( altitude 9000 m ~ -500 m )</a:t>
            </a:r>
          </a:p>
        </p:txBody>
      </p:sp>
    </p:spTree>
    <p:extLst>
      <p:ext uri="{BB962C8B-B14F-4D97-AF65-F5344CB8AC3E}">
        <p14:creationId xmlns:p14="http://schemas.microsoft.com/office/powerpoint/2010/main" val="1889527853"/>
      </p:ext>
    </p:extLst>
  </p:cSld>
  <p:clrMapOvr>
    <a:masterClrMapping/>
  </p:clrMapOvr>
  <mc:AlternateContent xmlns:mc="http://schemas.openxmlformats.org/markup-compatibility/2006" xmlns:p14="http://schemas.microsoft.com/office/powerpoint/2010/main">
    <mc:Choice Requires="p14">
      <p:transition spd="slow" p14:dur="1200">
        <p:zoom dir="in"/>
      </p:transition>
    </mc:Choice>
    <mc:Fallback xmlns="">
      <p:transition spd="slow">
        <p:zoom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b="10569"/>
          <a:stretch/>
        </p:blipFill>
        <p:spPr>
          <a:xfrm>
            <a:off x="0" y="0"/>
            <a:ext cx="12192000" cy="6866930"/>
          </a:xfrm>
        </p:spPr>
      </p:pic>
      <p:sp>
        <p:nvSpPr>
          <p:cNvPr id="2" name="Title 1"/>
          <p:cNvSpPr>
            <a:spLocks noGrp="1"/>
          </p:cNvSpPr>
          <p:nvPr>
            <p:ph type="title"/>
          </p:nvPr>
        </p:nvSpPr>
        <p:spPr>
          <a:xfrm>
            <a:off x="0" y="0"/>
            <a:ext cx="12192000" cy="1325563"/>
          </a:xfrm>
        </p:spPr>
        <p:txBody>
          <a:bodyPr>
            <a:scene3d>
              <a:camera prst="orthographicFront"/>
              <a:lightRig rig="threePt" dir="t"/>
            </a:scene3d>
            <a:sp3d extrusionH="57150">
              <a:bevelT w="38100" h="38100" prst="convex"/>
            </a:sp3d>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SRF-05</a:t>
            </a:r>
            <a:endParaRPr lang="en-US" b="1"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ackgroundRemoval t="9778" b="76444" l="0" r="93750"/>
                    </a14:imgEffect>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717872" y="3835153"/>
            <a:ext cx="2658182" cy="2599318"/>
          </a:xfrm>
          <a:prstGeom prst="rect">
            <a:avLst/>
          </a:prstGeom>
        </p:spPr>
      </p:pic>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16</a:t>
            </a:r>
            <a:endParaRPr lang="en-US" sz="3200" dirty="0">
              <a:solidFill>
                <a:schemeClr val="bg1"/>
              </a:solidFill>
            </a:endParaRPr>
          </a:p>
        </p:txBody>
      </p:sp>
      <p:sp>
        <p:nvSpPr>
          <p:cNvPr id="7" name="TextBox 6"/>
          <p:cNvSpPr txBox="1"/>
          <p:nvPr/>
        </p:nvSpPr>
        <p:spPr>
          <a:xfrm>
            <a:off x="0" y="1468224"/>
            <a:ext cx="12192000" cy="3108543"/>
          </a:xfrm>
          <a:prstGeom prst="rect">
            <a:avLst/>
          </a:prstGeom>
          <a:noFill/>
        </p:spPr>
        <p:txBody>
          <a:bodyPr wrap="square" rtlCol="0">
            <a:spAutoFit/>
          </a:bodyPr>
          <a:lstStyle/>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SRF05 is an ultrasonic rangefinder, and you can use this module to determine the exact distance of an obstacle</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You can send a trigger pulse through a base and receive an echo signal</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Voltage : DC5V</a:t>
            </a:r>
            <a:b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br>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Static current : less than 2mA</a:t>
            </a:r>
            <a:b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br>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level output: high-5V</a:t>
            </a:r>
            <a:r>
              <a:rPr lang="en-US" sz="2800" dirty="0">
                <a:solidFill>
                  <a:schemeClr val="bg1"/>
                </a:solidFill>
                <a:latin typeface="Arial" panose="020B0604020202020204" pitchFamily="34" charset="0"/>
                <a:cs typeface="Arial" panose="020B0604020202020204" pitchFamily="34" charset="0"/>
              </a:rPr>
              <a:t/>
            </a:r>
            <a:br>
              <a:rPr lang="en-US" sz="2800"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595110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75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a:xfrm>
            <a:off x="0" y="0"/>
            <a:ext cx="12010767" cy="1325563"/>
          </a:xfrm>
        </p:spPr>
        <p:txBody>
          <a:bodyPr>
            <a:scene3d>
              <a:camera prst="orthographicFront"/>
              <a:lightRig rig="threePt" dir="t"/>
            </a:scene3d>
            <a:sp3d extrusionH="57150">
              <a:bevelT w="38100" h="38100" prst="convex"/>
            </a:sp3d>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AHT-10</a:t>
            </a:r>
            <a:endParaRPr lang="en-US" b="1"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344930" y="3843198"/>
            <a:ext cx="3968503" cy="2940661"/>
          </a:xfrm>
          <a:prstGeom prst="rect">
            <a:avLst/>
          </a:prstGeom>
        </p:spPr>
      </p:pic>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17</a:t>
            </a:r>
            <a:endParaRPr lang="en-US" sz="3200" dirty="0">
              <a:solidFill>
                <a:schemeClr val="bg1"/>
              </a:solidFill>
            </a:endParaRPr>
          </a:p>
        </p:txBody>
      </p:sp>
      <p:sp>
        <p:nvSpPr>
          <p:cNvPr id="7" name="TextBox 6"/>
          <p:cNvSpPr txBox="1"/>
          <p:nvPr/>
        </p:nvSpPr>
        <p:spPr>
          <a:xfrm>
            <a:off x="0" y="1398379"/>
            <a:ext cx="12192000" cy="4401205"/>
          </a:xfrm>
          <a:prstGeom prst="rect">
            <a:avLst/>
          </a:prstGeom>
          <a:noFill/>
        </p:spPr>
        <p:txBody>
          <a:bodyPr wrap="square" rtlCol="0">
            <a:spAutoFit/>
          </a:bodyPr>
          <a:lstStyle/>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The sensor outputs a calibrated digital signal in standard I 2 C format</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The first generation of temperature and humidity sensors have been improved to make them more stable in harsh environments. </a:t>
            </a:r>
            <a:endPar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Its performance has been greatly improved beyond the reliability level of previous generation </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sensors.</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Working voltage: 1.8 - 6.0 </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V</a:t>
            </a:r>
          </a:p>
          <a:p>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Humidity </a:t>
            </a:r>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accuracy: typical ± 2%</a:t>
            </a:r>
            <a:b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b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Humidity </a:t>
            </a:r>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resolution: 0.024%</a:t>
            </a:r>
            <a:b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b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Temperature </a:t>
            </a:r>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accuracy: typical ± 0.3 ° C</a:t>
            </a:r>
            <a:b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b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Temperature </a:t>
            </a:r>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resolution: Typical 0.01 °C</a:t>
            </a:r>
          </a:p>
        </p:txBody>
      </p:sp>
    </p:spTree>
    <p:extLst>
      <p:ext uri="{BB962C8B-B14F-4D97-AF65-F5344CB8AC3E}">
        <p14:creationId xmlns:p14="http://schemas.microsoft.com/office/powerpoint/2010/main" val="4158825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0.7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a:xfrm>
            <a:off x="0" y="0"/>
            <a:ext cx="12192000" cy="1325563"/>
          </a:xfrm>
        </p:spPr>
        <p:txBody>
          <a:bodyPr>
            <a:scene3d>
              <a:camera prst="orthographicFront"/>
              <a:lightRig rig="threePt" dir="t"/>
            </a:scene3d>
            <a:sp3d extrusionH="57150">
              <a:bevelT w="38100" h="38100" prst="convex"/>
            </a:sp3d>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LORA Ra-02</a:t>
            </a:r>
            <a:endParaRPr lang="en-US" b="1"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83411" y="4197447"/>
            <a:ext cx="4308589" cy="2660553"/>
          </a:xfrm>
          <a:prstGeom prst="rect">
            <a:avLst/>
          </a:prstGeom>
        </p:spPr>
      </p:pic>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18</a:t>
            </a:r>
            <a:endParaRPr lang="en-US" sz="3200" dirty="0">
              <a:solidFill>
                <a:schemeClr val="bg1"/>
              </a:solidFill>
            </a:endParaRPr>
          </a:p>
        </p:txBody>
      </p:sp>
      <p:sp>
        <p:nvSpPr>
          <p:cNvPr id="7" name="TextBox 6"/>
          <p:cNvSpPr txBox="1"/>
          <p:nvPr/>
        </p:nvSpPr>
        <p:spPr>
          <a:xfrm>
            <a:off x="0" y="1699186"/>
            <a:ext cx="12192000" cy="3539430"/>
          </a:xfrm>
          <a:prstGeom prst="rect">
            <a:avLst/>
          </a:prstGeom>
          <a:noFill/>
        </p:spPr>
        <p:txBody>
          <a:bodyPr wrap="square" rtlCol="0">
            <a:spAutoFit/>
          </a:bodyPr>
          <a:lstStyle/>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The SX1276/77/78/79 transceivers feature the </a:t>
            </a:r>
            <a:r>
              <a:rPr lang="en-US" sz="2800" dirty="0" err="1">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LoRaTM</a:t>
            </a:r>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long range modem that provides ultra-long range spread spectrum communication and high interference immunity whilst </a:t>
            </a:r>
            <a:r>
              <a:rPr lang="en-US" sz="2800" dirty="0" err="1">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minimising</a:t>
            </a:r>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current </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consumption.</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+ 18dBm-100mW when constant voltage RF power </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output</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High sensitivity: up to -</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148dBm</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Half-duplex SPI </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communications</a:t>
            </a:r>
          </a:p>
          <a:p>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r>
              <a:rPr lang="en-US" sz="2800" dirty="0" err="1"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ect</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p>
          <a:p>
            <a:endParaRPr 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99669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a:xfrm>
            <a:off x="22654" y="0"/>
            <a:ext cx="12169346" cy="1325563"/>
          </a:xfrm>
        </p:spPr>
        <p:txBody>
          <a:bodyPr>
            <a:scene3d>
              <a:camera prst="orthographicFront"/>
              <a:lightRig rig="threePt" dir="t"/>
            </a:scene3d>
            <a:sp3d extrusionH="57150">
              <a:bevelT w="38100" h="38100" prst="convex"/>
            </a:sp3d>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GY-49</a:t>
            </a:r>
            <a:endParaRPr lang="en-US" b="1"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19</a:t>
            </a:r>
            <a:endParaRPr lang="en-US" sz="3200" dirty="0">
              <a:solidFill>
                <a:schemeClr val="bg1"/>
              </a:solidFill>
            </a:endParaRPr>
          </a:p>
        </p:txBody>
      </p:sp>
      <p:sp>
        <p:nvSpPr>
          <p:cNvPr id="7" name="TextBox 6"/>
          <p:cNvSpPr txBox="1"/>
          <p:nvPr/>
        </p:nvSpPr>
        <p:spPr>
          <a:xfrm>
            <a:off x="22654" y="1325563"/>
            <a:ext cx="12169346" cy="5109091"/>
          </a:xfrm>
          <a:prstGeom prst="rect">
            <a:avLst/>
          </a:prstGeom>
          <a:noFill/>
        </p:spPr>
        <p:txBody>
          <a:bodyPr wrap="square" rtlCol="0">
            <a:spAutoFit/>
          </a:bodyPr>
          <a:lstStyle/>
          <a:p>
            <a:pPr fontAlgn="base"/>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The MAX44009 ambient light sensor features an I2C digital output that is ideal for a number of portable applications such as smartphones, notebooks, and industrial sensors. </a:t>
            </a:r>
          </a:p>
          <a:p>
            <a:pPr fontAlgn="base"/>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less than 1μA operating current, it is the lowest power ambient light sensor in the industry and features an ultra-wide 22-bit dynamic range from 0.045 lux to 188,000 lux</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p>
          <a:p>
            <a:pPr fontAlgn="base"/>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The adaptive gain block automatically selects the correct lux range to optimize the counts/lux.</a:t>
            </a:r>
          </a:p>
          <a:p>
            <a:pPr fontAlgn="base"/>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The IC is designed to operate from a 1.7V to 3.6V supply voltage range and consumes only 0.65μA in full operation. </a:t>
            </a:r>
          </a:p>
          <a:p>
            <a:pPr fontAlgn="base"/>
            <a:endParaRPr lang="en-US" sz="2800" dirty="0">
              <a:solidFill>
                <a:schemeClr val="bg1"/>
              </a:solidFill>
            </a:endParaRPr>
          </a:p>
          <a:p>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0421" y="5271160"/>
            <a:ext cx="3474233" cy="2004129"/>
          </a:xfrm>
          <a:prstGeom prst="rect">
            <a:avLst/>
          </a:prstGeom>
        </p:spPr>
      </p:pic>
    </p:spTree>
    <p:extLst>
      <p:ext uri="{BB962C8B-B14F-4D97-AF65-F5344CB8AC3E}">
        <p14:creationId xmlns:p14="http://schemas.microsoft.com/office/powerpoint/2010/main" val="3550445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3"/>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0" y="0"/>
            <a:ext cx="12192000" cy="1325563"/>
          </a:xfrm>
        </p:spPr>
        <p:txBody>
          <a:bodyPr>
            <a:scene3d>
              <a:camera prst="orthographicFront"/>
              <a:lightRig rig="threePt" dir="t"/>
            </a:scene3d>
            <a:sp3d extrusionH="57150">
              <a:bevelT w="38100" h="38100" prst="convex"/>
            </a:sp3d>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GY-271</a:t>
            </a:r>
            <a:endParaRPr lang="en-US" b="1"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endParaRPr>
          </a:p>
        </p:txBody>
      </p:sp>
      <p:pic>
        <p:nvPicPr>
          <p:cNvPr id="6" name="Content Placeholder 5"/>
          <p:cNvPicPr>
            <a:picLocks noGrp="1" noChangeAspect="1"/>
          </p:cNvPicPr>
          <p:nvPr>
            <p:ph sz="half" idx="2"/>
          </p:nvPr>
        </p:nvPicPr>
        <p:blipFill>
          <a:blip r:embed="rId4">
            <a:extLst>
              <a:ext uri="{BEBA8EAE-BF5A-486C-A8C5-ECC9F3942E4B}">
                <a14:imgProps xmlns:a14="http://schemas.microsoft.com/office/drawing/2010/main">
                  <a14:imgLayer r:embed="rId5">
                    <a14:imgEffect>
                      <a14:backgroundRemoval t="9987" b="98516" l="10000" r="90000"/>
                    </a14:imgEffect>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842744" y="3623742"/>
            <a:ext cx="4523763" cy="3144320"/>
          </a:xfrm>
        </p:spPr>
      </p:pic>
      <p:sp>
        <p:nvSpPr>
          <p:cNvPr id="7" name="Content Placeholder 6"/>
          <p:cNvSpPr>
            <a:spLocks noGrp="1"/>
          </p:cNvSpPr>
          <p:nvPr>
            <p:ph sz="half" idx="1"/>
          </p:nvPr>
        </p:nvSpPr>
        <p:spPr>
          <a:xfrm>
            <a:off x="0" y="1702058"/>
            <a:ext cx="12192000" cy="4351338"/>
          </a:xfrm>
        </p:spPr>
        <p:txBody>
          <a:bodyPr/>
          <a:lstStyle/>
          <a:p>
            <a:pPr marL="0" indent="0">
              <a:buNone/>
            </a:pP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3-Axis </a:t>
            </a:r>
            <a:r>
              <a:rPr lang="en-US" dirty="0" err="1">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Magnetoresistive</a:t>
            </a: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Sensors and ASIC in a 3.0x3.0x0.9mm LCC Surface Mount </a:t>
            </a: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Package.</a:t>
            </a: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a:r>
            <a:b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b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12-Bit ADC Coupled with Low Noise AMR Sensors Achieves 2 </a:t>
            </a:r>
            <a:r>
              <a:rPr lang="en-US" dirty="0" err="1">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milli</a:t>
            </a: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-gauss Field Resolution in ±8 Gauss </a:t>
            </a: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Fields </a:t>
            </a: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Built-In Self </a:t>
            </a: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Test.</a:t>
            </a:r>
          </a:p>
          <a:p>
            <a:pPr marL="0" indent="0">
              <a:buNone/>
            </a:pP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Low Voltage Operations (2.16 to 3.6V) and </a:t>
            </a: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Low</a:t>
            </a:r>
          </a:p>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Power </a:t>
            </a: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Consumption </a:t>
            </a: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100 </a:t>
            </a:r>
            <a:r>
              <a:rPr lang="en-US" dirty="0" err="1">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μA</a:t>
            </a: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p>
          <a:p>
            <a:pPr marL="0" indent="0">
              <a:buNone/>
            </a:pP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I2C Digital </a:t>
            </a: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Interface</a:t>
            </a:r>
          </a:p>
          <a:p>
            <a:pPr marL="0" indent="0">
              <a:buNone/>
            </a:pP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Wide Magnetic Field Range (+/-8 </a:t>
            </a:r>
            <a:r>
              <a:rPr lang="en-US" dirty="0" err="1">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Oe</a:t>
            </a: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endPar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pPr marL="0" indent="0">
              <a:buNone/>
            </a:pPr>
            <a:endParaRPr lang="en-US"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20</a:t>
            </a:r>
            <a:endParaRPr lang="en-US" sz="3200" dirty="0">
              <a:solidFill>
                <a:schemeClr val="bg1"/>
              </a:solidFill>
            </a:endParaRPr>
          </a:p>
        </p:txBody>
      </p:sp>
    </p:spTree>
    <p:extLst>
      <p:ext uri="{BB962C8B-B14F-4D97-AF65-F5344CB8AC3E}">
        <p14:creationId xmlns:p14="http://schemas.microsoft.com/office/powerpoint/2010/main" val="282836442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10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anim calcmode="lin" valueType="num">
                                      <p:cBhvr>
                                        <p:cTn id="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450" decel="100000" fill="hold"/>
                                        <p:tgtEl>
                                          <p:spTgt spid="7">
                                            <p:txEl>
                                              <p:pRg st="0" end="0"/>
                                            </p:txEl>
                                          </p:spTgt>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7">
                                            <p:txEl>
                                              <p:pRg st="0" end="0"/>
                                            </p:txEl>
                                          </p:spTgt>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37" presetClass="entr" presetSubtype="0" fill="hold" grpId="0" nodeType="afterEffect">
                                  <p:stCondLst>
                                    <p:cond delay="100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500"/>
                                        <p:tgtEl>
                                          <p:spTgt spid="7">
                                            <p:txEl>
                                              <p:pRg st="1" end="1"/>
                                            </p:txEl>
                                          </p:spTgt>
                                        </p:tgtEl>
                                      </p:cBhvr>
                                    </p:animEffect>
                                    <p:anim calcmode="lin" valueType="num">
                                      <p:cBhvr>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450" decel="100000" fill="hold"/>
                                        <p:tgtEl>
                                          <p:spTgt spid="7">
                                            <p:txEl>
                                              <p:pRg st="1" end="1"/>
                                            </p:txEl>
                                          </p:spTgt>
                                        </p:tgtEl>
                                        <p:attrNameLst>
                                          <p:attrName>ppt_y</p:attrName>
                                        </p:attrNameLst>
                                      </p:cBhvr>
                                      <p:tavLst>
                                        <p:tav tm="0">
                                          <p:val>
                                            <p:strVal val="#ppt_y+1"/>
                                          </p:val>
                                        </p:tav>
                                        <p:tav tm="100000">
                                          <p:val>
                                            <p:strVal val="#ppt_y-.03"/>
                                          </p:val>
                                        </p:tav>
                                      </p:tavLst>
                                    </p:anim>
                                    <p:anim calcmode="lin" valueType="num">
                                      <p:cBhvr>
                                        <p:cTn id="17" dur="50" accel="100000" fill="hold">
                                          <p:stCondLst>
                                            <p:cond delay="450"/>
                                          </p:stCondLst>
                                        </p:cTn>
                                        <p:tgtEl>
                                          <p:spTgt spid="7">
                                            <p:txEl>
                                              <p:pRg st="1" end="1"/>
                                            </p:txEl>
                                          </p:spTgt>
                                        </p:tgtEl>
                                        <p:attrNameLst>
                                          <p:attrName>ppt_y</p:attrName>
                                        </p:attrNameLst>
                                      </p:cBhvr>
                                      <p:tavLst>
                                        <p:tav tm="0">
                                          <p:val>
                                            <p:strVal val="#ppt_y-.03"/>
                                          </p:val>
                                        </p:tav>
                                        <p:tav tm="100000">
                                          <p:val>
                                            <p:strVal val="#ppt_y"/>
                                          </p:val>
                                        </p:tav>
                                      </p:tavLst>
                                    </p:anim>
                                  </p:childTnLst>
                                </p:cTn>
                              </p:par>
                            </p:childTnLst>
                          </p:cTn>
                        </p:par>
                        <p:par>
                          <p:cTn id="18" fill="hold">
                            <p:stCondLst>
                              <p:cond delay="3000"/>
                            </p:stCondLst>
                            <p:childTnLst>
                              <p:par>
                                <p:cTn id="19" presetID="37" presetClass="entr" presetSubtype="0" fill="hold" grpId="0" nodeType="afterEffect">
                                  <p:stCondLst>
                                    <p:cond delay="100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anim calcmode="lin" valueType="num">
                                      <p:cBhvr>
                                        <p:cTn id="22"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450" decel="100000" fill="hold"/>
                                        <p:tgtEl>
                                          <p:spTgt spid="7">
                                            <p:txEl>
                                              <p:pRg st="2" end="2"/>
                                            </p:txEl>
                                          </p:spTgt>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7">
                                            <p:txEl>
                                              <p:pRg st="2" end="2"/>
                                            </p:txEl>
                                          </p:spTgt>
                                        </p:tgtEl>
                                        <p:attrNameLst>
                                          <p:attrName>ppt_y</p:attrName>
                                        </p:attrNameLst>
                                      </p:cBhvr>
                                      <p:tavLst>
                                        <p:tav tm="0">
                                          <p:val>
                                            <p:strVal val="#ppt_y-.03"/>
                                          </p:val>
                                        </p:tav>
                                        <p:tav tm="100000">
                                          <p:val>
                                            <p:strVal val="#ppt_y"/>
                                          </p:val>
                                        </p:tav>
                                      </p:tavLst>
                                    </p:anim>
                                  </p:childTnLst>
                                </p:cTn>
                              </p:par>
                            </p:childTnLst>
                          </p:cTn>
                        </p:par>
                        <p:par>
                          <p:cTn id="25" fill="hold">
                            <p:stCondLst>
                              <p:cond delay="4500"/>
                            </p:stCondLst>
                            <p:childTnLst>
                              <p:par>
                                <p:cTn id="26" presetID="37" presetClass="entr" presetSubtype="0" fill="hold" grpId="0" nodeType="afterEffect">
                                  <p:stCondLst>
                                    <p:cond delay="100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500"/>
                                        <p:tgtEl>
                                          <p:spTgt spid="7">
                                            <p:txEl>
                                              <p:pRg st="3" end="3"/>
                                            </p:txEl>
                                          </p:spTgt>
                                        </p:tgtEl>
                                      </p:cBhvr>
                                    </p:animEffect>
                                    <p:anim calcmode="lin" valueType="num">
                                      <p:cBhvr>
                                        <p:cTn id="2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450" decel="100000" fill="hold"/>
                                        <p:tgtEl>
                                          <p:spTgt spid="7">
                                            <p:txEl>
                                              <p:pRg st="3" end="3"/>
                                            </p:txEl>
                                          </p:spTgt>
                                        </p:tgtEl>
                                        <p:attrNameLst>
                                          <p:attrName>ppt_y</p:attrName>
                                        </p:attrNameLst>
                                      </p:cBhvr>
                                      <p:tavLst>
                                        <p:tav tm="0">
                                          <p:val>
                                            <p:strVal val="#ppt_y+1"/>
                                          </p:val>
                                        </p:tav>
                                        <p:tav tm="100000">
                                          <p:val>
                                            <p:strVal val="#ppt_y-.03"/>
                                          </p:val>
                                        </p:tav>
                                      </p:tavLst>
                                    </p:anim>
                                    <p:anim calcmode="lin" valueType="num">
                                      <p:cBhvr>
                                        <p:cTn id="31" dur="50" accel="100000" fill="hold">
                                          <p:stCondLst>
                                            <p:cond delay="450"/>
                                          </p:stCondLst>
                                        </p:cTn>
                                        <p:tgtEl>
                                          <p:spTgt spid="7">
                                            <p:txEl>
                                              <p:pRg st="3" end="3"/>
                                            </p:txEl>
                                          </p:spTgt>
                                        </p:tgtEl>
                                        <p:attrNameLst>
                                          <p:attrName>ppt_y</p:attrName>
                                        </p:attrNameLst>
                                      </p:cBhvr>
                                      <p:tavLst>
                                        <p:tav tm="0">
                                          <p:val>
                                            <p:strVal val="#ppt_y-.03"/>
                                          </p:val>
                                        </p:tav>
                                        <p:tav tm="100000">
                                          <p:val>
                                            <p:strVal val="#ppt_y"/>
                                          </p:val>
                                        </p:tav>
                                      </p:tavLst>
                                    </p:anim>
                                  </p:childTnLst>
                                </p:cTn>
                              </p:par>
                            </p:childTnLst>
                          </p:cTn>
                        </p:par>
                        <p:par>
                          <p:cTn id="32" fill="hold">
                            <p:stCondLst>
                              <p:cond delay="6000"/>
                            </p:stCondLst>
                            <p:childTnLst>
                              <p:par>
                                <p:cTn id="33" presetID="37" presetClass="entr" presetSubtype="0" fill="hold" grpId="0" nodeType="afterEffect">
                                  <p:stCondLst>
                                    <p:cond delay="100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500"/>
                                        <p:tgtEl>
                                          <p:spTgt spid="7">
                                            <p:txEl>
                                              <p:pRg st="4" end="4"/>
                                            </p:txEl>
                                          </p:spTgt>
                                        </p:tgtEl>
                                      </p:cBhvr>
                                    </p:animEffect>
                                    <p:anim calcmode="lin" valueType="num">
                                      <p:cBhvr>
                                        <p:cTn id="36"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7" dur="450" decel="100000" fill="hold"/>
                                        <p:tgtEl>
                                          <p:spTgt spid="7">
                                            <p:txEl>
                                              <p:pRg st="4" end="4"/>
                                            </p:txEl>
                                          </p:spTgt>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7">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a:xfrm>
            <a:off x="0" y="2673319"/>
            <a:ext cx="12192000" cy="1325563"/>
          </a:xfrm>
        </p:spPr>
        <p:txBody>
          <a:bodyPr>
            <a:noAutofit/>
            <a:scene3d>
              <a:camera prst="orthographicFront"/>
              <a:lightRig rig="threePt" dir="t"/>
            </a:scene3d>
            <a:sp3d extrusionH="57150">
              <a:bevelT w="38100" h="38100" prst="convex"/>
            </a:sp3d>
          </a:bodyPr>
          <a:lstStyle/>
          <a:p>
            <a:pPr algn="ctr"/>
            <a:r>
              <a:rPr lang="en-US" sz="9600"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Hardware Design</a:t>
            </a:r>
            <a:endParaRPr lang="en-US" sz="9600" dirty="0">
              <a:ln>
                <a:solidFill>
                  <a:srgbClr val="00FFFF"/>
                </a:solidFill>
              </a:ln>
              <a:effectLst>
                <a:glow rad="228600">
                  <a:schemeClr val="accent5">
                    <a:satMod val="175000"/>
                    <a:alpha val="40000"/>
                  </a:schemeClr>
                </a:glow>
              </a:effectLst>
            </a:endParaRPr>
          </a:p>
        </p:txBody>
      </p:sp>
    </p:spTree>
    <p:extLst>
      <p:ext uri="{BB962C8B-B14F-4D97-AF65-F5344CB8AC3E}">
        <p14:creationId xmlns:p14="http://schemas.microsoft.com/office/powerpoint/2010/main" val="590894235"/>
      </p:ext>
    </p:extLst>
  </p:cSld>
  <p:clrMapOvr>
    <a:masterClrMapping/>
  </p:clrMapOvr>
  <mc:AlternateContent xmlns:mc="http://schemas.openxmlformats.org/markup-compatibility/2006" xmlns:p14="http://schemas.microsoft.com/office/powerpoint/2010/main">
    <mc:Choice Requires="p14">
      <p:transition spd="slow" p14:dur="4000">
        <p14:vortex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Grp="1" noChangeAspect="1"/>
          </p:cNvPicPr>
          <p:nvPr>
            <p:ph sz="half" idx="1"/>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artisticGlowEdges/>
                    </a14:imgEffect>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a:xfrm>
            <a:off x="0" y="0"/>
            <a:ext cx="12192000" cy="1325563"/>
          </a:xfrm>
        </p:spPr>
        <p:txBody>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Contents</a:t>
            </a:r>
            <a:endParaRPr lang="en-US" b="1"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
        <p:nvSpPr>
          <p:cNvPr id="8" name="Rectangle 7"/>
          <p:cNvSpPr/>
          <p:nvPr/>
        </p:nvSpPr>
        <p:spPr>
          <a:xfrm>
            <a:off x="0" y="2010793"/>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ln>
                  <a:solidFill>
                    <a:srgbClr val="00FFFF"/>
                  </a:solidFill>
                </a:ln>
                <a:effectLst>
                  <a:glow rad="228600">
                    <a:schemeClr val="accent5">
                      <a:satMod val="175000"/>
                      <a:alpha val="40000"/>
                    </a:schemeClr>
                  </a:glow>
                </a:effectLst>
                <a:latin typeface="Arial" panose="020B0604020202020204" pitchFamily="34" charset="0"/>
                <a:cs typeface="Arial" panose="020B0604020202020204" pitchFamily="34" charset="0"/>
              </a:rPr>
              <a:t>Software Design </a:t>
            </a:r>
            <a:endParaRPr lang="en-US" sz="3600" dirty="0">
              <a:ln>
                <a:solidFill>
                  <a:srgbClr val="00FFFF"/>
                </a:solidFill>
              </a:ln>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
        <p:nvSpPr>
          <p:cNvPr id="10" name="Rectangle 9"/>
          <p:cNvSpPr/>
          <p:nvPr/>
        </p:nvSpPr>
        <p:spPr>
          <a:xfrm>
            <a:off x="0" y="1096393"/>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n>
                  <a:solidFill>
                    <a:srgbClr val="00FFFF"/>
                  </a:solidFill>
                </a:ln>
                <a:effectLst>
                  <a:glow rad="228600">
                    <a:schemeClr val="accent5">
                      <a:satMod val="175000"/>
                      <a:alpha val="40000"/>
                    </a:schemeClr>
                  </a:glow>
                </a:effectLst>
                <a:latin typeface="Arial" panose="020B0604020202020204" pitchFamily="34" charset="0"/>
                <a:cs typeface="Arial" panose="020B0604020202020204" pitchFamily="34" charset="0"/>
              </a:rPr>
              <a:t>Introduction</a:t>
            </a:r>
            <a:r>
              <a:rPr lang="en-US" sz="2800" dirty="0" smtClean="0">
                <a:effectLst>
                  <a:glow rad="228600">
                    <a:schemeClr val="accent5">
                      <a:satMod val="175000"/>
                      <a:alpha val="40000"/>
                    </a:schemeClr>
                  </a:glow>
                </a:effectLst>
              </a:rPr>
              <a:t>…………………………………………………………………………………………………………1</a:t>
            </a:r>
            <a:endParaRPr lang="en-US" sz="2800" dirty="0">
              <a:effectLst>
                <a:glow rad="228600">
                  <a:schemeClr val="accent5">
                    <a:satMod val="175000"/>
                    <a:alpha val="40000"/>
                  </a:schemeClr>
                </a:glow>
              </a:effectLst>
            </a:endParaRPr>
          </a:p>
        </p:txBody>
      </p:sp>
      <p:sp>
        <p:nvSpPr>
          <p:cNvPr id="11" name="Rectangle 10"/>
          <p:cNvSpPr/>
          <p:nvPr/>
        </p:nvSpPr>
        <p:spPr>
          <a:xfrm>
            <a:off x="0" y="2925193"/>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Microcontroller</a:t>
            </a:r>
            <a:r>
              <a:rPr lang="en-US" sz="2800" dirty="0" smtClean="0">
                <a:effectLst>
                  <a:glow rad="228600">
                    <a:schemeClr val="accent5">
                      <a:satMod val="175000"/>
                      <a:alpha val="40000"/>
                    </a:schemeClr>
                  </a:glow>
                </a:effectLst>
              </a:rPr>
              <a:t>………………………………………………………………………………………………….…</a:t>
            </a:r>
            <a:r>
              <a:rPr lang="en-US" sz="2800" dirty="0">
                <a:effectLst>
                  <a:glow rad="228600">
                    <a:schemeClr val="accent5">
                      <a:satMod val="175000"/>
                      <a:alpha val="40000"/>
                    </a:schemeClr>
                  </a:glow>
                </a:effectLst>
              </a:rPr>
              <a:t>2</a:t>
            </a:r>
          </a:p>
        </p:txBody>
      </p:sp>
      <p:sp>
        <p:nvSpPr>
          <p:cNvPr id="12" name="Rectangle 11"/>
          <p:cNvSpPr/>
          <p:nvPr/>
        </p:nvSpPr>
        <p:spPr>
          <a:xfrm>
            <a:off x="0" y="3839593"/>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ARM</a:t>
            </a:r>
            <a:r>
              <a:rPr lang="en-US" sz="2800" dirty="0" smtClean="0">
                <a:effectLst>
                  <a:glow rad="228600">
                    <a:schemeClr val="accent5">
                      <a:satMod val="175000"/>
                      <a:alpha val="40000"/>
                    </a:schemeClr>
                  </a:glow>
                </a:effectLst>
              </a:rPr>
              <a:t>…………………………………………………………………………………………………………………..…3</a:t>
            </a:r>
            <a:endParaRPr lang="en-US" sz="2800" dirty="0">
              <a:effectLst>
                <a:glow rad="228600">
                  <a:schemeClr val="accent5">
                    <a:satMod val="175000"/>
                    <a:alpha val="40000"/>
                  </a:schemeClr>
                </a:glow>
              </a:effectLst>
            </a:endParaRPr>
          </a:p>
        </p:txBody>
      </p:sp>
      <p:sp>
        <p:nvSpPr>
          <p:cNvPr id="13" name="Rectangle 12"/>
          <p:cNvSpPr/>
          <p:nvPr/>
        </p:nvSpPr>
        <p:spPr>
          <a:xfrm>
            <a:off x="0" y="4753993"/>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Cortex-m3</a:t>
            </a:r>
            <a:r>
              <a:rPr lang="en-US" sz="2800" dirty="0" smtClean="0">
                <a:effectLst>
                  <a:glow rad="228600">
                    <a:schemeClr val="accent5">
                      <a:satMod val="175000"/>
                      <a:alpha val="40000"/>
                    </a:schemeClr>
                  </a:glow>
                </a:effectLst>
              </a:rPr>
              <a:t>……………………………………………………………………………………………………………4</a:t>
            </a:r>
            <a:endParaRPr lang="en-US" sz="2800" dirty="0">
              <a:effectLst>
                <a:glow rad="228600">
                  <a:schemeClr val="accent5">
                    <a:satMod val="175000"/>
                    <a:alpha val="40000"/>
                  </a:schemeClr>
                </a:glow>
              </a:effectLst>
            </a:endParaRPr>
          </a:p>
        </p:txBody>
      </p:sp>
      <p:sp>
        <p:nvSpPr>
          <p:cNvPr id="14" name="Rectangle 13"/>
          <p:cNvSpPr/>
          <p:nvPr/>
        </p:nvSpPr>
        <p:spPr>
          <a:xfrm>
            <a:off x="0" y="5668393"/>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Introduction to ST Company</a:t>
            </a:r>
            <a:r>
              <a:rPr lang="en-US" sz="2800" dirty="0" smtClean="0">
                <a:effectLst>
                  <a:glow rad="228600">
                    <a:schemeClr val="accent5">
                      <a:satMod val="175000"/>
                      <a:alpha val="40000"/>
                    </a:schemeClr>
                  </a:glow>
                </a:effectLst>
              </a:rPr>
              <a:t>…………………………………..…………………………………………5</a:t>
            </a:r>
            <a:endParaRPr lang="en-US" sz="2800" dirty="0">
              <a:effectLst>
                <a:glow rad="228600">
                  <a:schemeClr val="accent5">
                    <a:satMod val="175000"/>
                    <a:alpha val="40000"/>
                  </a:schemeClr>
                </a:glow>
              </a:effectLst>
            </a:endParaRPr>
          </a:p>
        </p:txBody>
      </p:sp>
    </p:spTree>
    <p:extLst>
      <p:ext uri="{BB962C8B-B14F-4D97-AF65-F5344CB8AC3E}">
        <p14:creationId xmlns:p14="http://schemas.microsoft.com/office/powerpoint/2010/main" val="1178896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Grp="1" noChangeAspect="1"/>
          </p:cNvPicPr>
          <p:nvPr>
            <p:ph sz="half" idx="1"/>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a:xfrm>
            <a:off x="0" y="0"/>
            <a:ext cx="12191999" cy="1325563"/>
          </a:xfrm>
        </p:spPr>
        <p:txBody>
          <a:bodyPr>
            <a:scene3d>
              <a:camera prst="orthographicFront"/>
              <a:lightRig rig="threePt" dir="t"/>
            </a:scene3d>
            <a:sp3d extrusionH="57150">
              <a:bevelT w="38100" h="38100" prst="convex"/>
            </a:sp3d>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Introduction to </a:t>
            </a:r>
            <a:r>
              <a:rPr lang="en-US" b="1" dirty="0" err="1"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Altium</a:t>
            </a: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 Designer</a:t>
            </a:r>
            <a:endParaRPr lang="en-US" dirty="0">
              <a:ln>
                <a:solidFill>
                  <a:srgbClr val="00FFFF"/>
                </a:solidFill>
              </a:ln>
              <a:effectLst>
                <a:glow rad="228600">
                  <a:schemeClr val="accent5">
                    <a:satMod val="175000"/>
                    <a:alpha val="40000"/>
                  </a:schemeClr>
                </a:glow>
              </a:effectLst>
            </a:endParaRPr>
          </a:p>
        </p:txBody>
      </p:sp>
      <p:sp>
        <p:nvSpPr>
          <p:cNvPr id="4" name="Content Placeholder 3"/>
          <p:cNvSpPr>
            <a:spLocks noGrp="1"/>
          </p:cNvSpPr>
          <p:nvPr>
            <p:ph sz="half" idx="2"/>
          </p:nvPr>
        </p:nvSpPr>
        <p:spPr>
          <a:xfrm>
            <a:off x="1" y="1647710"/>
            <a:ext cx="12191999" cy="4351338"/>
          </a:xfrm>
        </p:spPr>
        <p:txBody>
          <a:bodyPr>
            <a:scene3d>
              <a:camera prst="orthographicFront"/>
              <a:lightRig rig="threePt" dir="t"/>
            </a:scene3d>
            <a:sp3d extrusionH="57150">
              <a:bevelT w="38100" h="38100" prst="convex"/>
            </a:sp3d>
          </a:bodyPr>
          <a:lstStyle/>
          <a:p>
            <a:pPr marL="0" indent="0">
              <a:buNone/>
            </a:pPr>
            <a:r>
              <a:rPr lang="en-US" dirty="0" err="1">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Altium</a:t>
            </a: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is an Australian-based software company that produces electronic design for software engineers. Founded in 1985, the company is headquartered in Sydney and has sales offices in the United States, Europe, Japan and China, as well as sales representatives in most major markets. Until 2001, the company was known as </a:t>
            </a:r>
            <a:r>
              <a:rPr lang="en-US" dirty="0" err="1">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Protel</a:t>
            </a: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p>
          <a:p>
            <a:pPr marL="0" indent="0">
              <a:buNone/>
            </a:pP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This software is one of the most important and popular for electronic engineers. One of its common uses among 90% of electronic engineers is the use of schematic design and PCB printing. Of course, the efficiency of this software is not limited to these two parts. There is also an analysis section, FPGA, etc.</a:t>
            </a:r>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21</a:t>
            </a:r>
            <a:endParaRPr lang="en-US" sz="3200" dirty="0">
              <a:solidFill>
                <a:schemeClr val="bg1"/>
              </a:solidFill>
            </a:endParaRPr>
          </a:p>
        </p:txBody>
      </p:sp>
    </p:spTree>
    <p:extLst>
      <p:ext uri="{BB962C8B-B14F-4D97-AF65-F5344CB8AC3E}">
        <p14:creationId xmlns:p14="http://schemas.microsoft.com/office/powerpoint/2010/main" val="882215405"/>
      </p:ext>
    </p:extLst>
  </p:cSld>
  <p:clrMapOvr>
    <a:masterClrMapping/>
  </p:clrMapOvr>
  <mc:AlternateContent xmlns:mc="http://schemas.openxmlformats.org/markup-compatibility/2006" xmlns:p14="http://schemas.microsoft.com/office/powerpoint/2010/main">
    <mc:Choice Requires="p14">
      <p:transition spd="slow" p14:dur="3900">
        <p14:glitter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100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anim calcmode="lin" valueType="num">
                                      <p:cBhvr>
                                        <p:cTn id="14"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 t="3423" r="517"/>
          <a:stretch/>
        </p:blipFill>
        <p:spPr>
          <a:xfrm>
            <a:off x="0" y="958787"/>
            <a:ext cx="12191999" cy="5899213"/>
          </a:xfrm>
        </p:spPr>
      </p:pic>
      <p:sp>
        <p:nvSpPr>
          <p:cNvPr id="2" name="Title 1"/>
          <p:cNvSpPr>
            <a:spLocks noGrp="1"/>
          </p:cNvSpPr>
          <p:nvPr>
            <p:ph type="title"/>
          </p:nvPr>
        </p:nvSpPr>
        <p:spPr>
          <a:xfrm>
            <a:off x="0" y="0"/>
            <a:ext cx="12191999" cy="958787"/>
          </a:xfrm>
          <a:solidFill>
            <a:schemeClr val="tx1"/>
          </a:solidFill>
        </p:spPr>
        <p:txBody>
          <a:bodyPr>
            <a:scene3d>
              <a:camera prst="orthographicFront"/>
              <a:lightRig rig="threePt" dir="t"/>
            </a:scene3d>
            <a:sp3d extrusionH="57150">
              <a:bevelT w="38100" h="38100" prst="convex"/>
            </a:sp3d>
          </a:bodyPr>
          <a:lstStyle/>
          <a:p>
            <a:pPr algn="ctr"/>
            <a:r>
              <a:rPr lang="en-US" b="1" dirty="0" err="1"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Transmiter</a:t>
            </a: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 </a:t>
            </a:r>
            <a:r>
              <a:rPr lang="en-US" b="1" dirty="0" err="1"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Shematic</a:t>
            </a: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(1)</a:t>
            </a:r>
            <a:endParaRPr lang="en-US" b="1"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
        <p:nvSpPr>
          <p:cNvPr id="4" name="TextBox 3"/>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22</a:t>
            </a:r>
            <a:endParaRPr lang="en-US" sz="3200" dirty="0">
              <a:solidFill>
                <a:schemeClr val="bg1"/>
              </a:solidFill>
            </a:endParaRPr>
          </a:p>
        </p:txBody>
      </p:sp>
    </p:spTree>
    <p:extLst>
      <p:ext uri="{BB962C8B-B14F-4D97-AF65-F5344CB8AC3E}">
        <p14:creationId xmlns:p14="http://schemas.microsoft.com/office/powerpoint/2010/main" val="358020045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905522"/>
          </a:xfrm>
          <a:solidFill>
            <a:schemeClr val="tx1"/>
          </a:solidFill>
        </p:spPr>
        <p:txBody>
          <a:bodyPr>
            <a:normAutofit/>
            <a:scene3d>
              <a:camera prst="orthographicFront"/>
              <a:lightRig rig="threePt" dir="t"/>
            </a:scene3d>
            <a:sp3d extrusionH="57150">
              <a:bevelT w="38100" h="38100" prst="convex"/>
            </a:sp3d>
          </a:bodyPr>
          <a:lstStyle/>
          <a:p>
            <a:pPr algn="ctr"/>
            <a:r>
              <a:rPr lang="en-US" b="1" dirty="0" err="1"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Transmiter</a:t>
            </a: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 </a:t>
            </a:r>
            <a:r>
              <a:rPr lang="en-US" b="1" dirty="0" err="1"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Shematic</a:t>
            </a: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(2)</a:t>
            </a:r>
            <a:endParaRPr lang="en-US" b="1"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sz="half" idx="2"/>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905522"/>
            <a:ext cx="12192000" cy="5952477"/>
          </a:xfrm>
        </p:spPr>
      </p:pic>
      <p:sp>
        <p:nvSpPr>
          <p:cNvPr id="5" name="TextBox 4"/>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23</a:t>
            </a:r>
            <a:endParaRPr lang="en-US" sz="3200" dirty="0">
              <a:solidFill>
                <a:schemeClr val="bg1"/>
              </a:solidFill>
            </a:endParaRPr>
          </a:p>
        </p:txBody>
      </p:sp>
    </p:spTree>
    <p:extLst>
      <p:ext uri="{BB962C8B-B14F-4D97-AF65-F5344CB8AC3E}">
        <p14:creationId xmlns:p14="http://schemas.microsoft.com/office/powerpoint/2010/main" val="199232805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587"/>
            <a:ext cx="12191999" cy="823419"/>
          </a:xfrm>
          <a:solidFill>
            <a:schemeClr val="tx1"/>
          </a:solidFill>
        </p:spPr>
        <p:txBody>
          <a:bodyPr>
            <a:scene3d>
              <a:camera prst="orthographicFront"/>
              <a:lightRig rig="threePt" dir="t"/>
            </a:scene3d>
            <a:sp3d extrusionH="57150">
              <a:bevelT w="38100" h="38100" prst="convex"/>
            </a:sp3d>
          </a:bodyPr>
          <a:lstStyle/>
          <a:p>
            <a:pPr algn="ctr"/>
            <a:r>
              <a:rPr lang="en-US" b="1" dirty="0" err="1"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Reciver</a:t>
            </a: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 </a:t>
            </a:r>
            <a:r>
              <a:rPr lang="en-US" b="1" dirty="0" err="1"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Shematic</a:t>
            </a:r>
            <a:endParaRPr lang="en-US" b="1"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sz="half" idx="2"/>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790832"/>
            <a:ext cx="12191999" cy="6067167"/>
          </a:xfrm>
        </p:spPr>
      </p:pic>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24</a:t>
            </a:r>
            <a:endParaRPr lang="en-US" sz="3200" dirty="0">
              <a:solidFill>
                <a:schemeClr val="bg1"/>
              </a:solidFill>
            </a:endParaRPr>
          </a:p>
        </p:txBody>
      </p:sp>
    </p:spTree>
    <p:extLst>
      <p:ext uri="{BB962C8B-B14F-4D97-AF65-F5344CB8AC3E}">
        <p14:creationId xmlns:p14="http://schemas.microsoft.com/office/powerpoint/2010/main" val="41518247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tx1"/>
          </a:solidFill>
          <a:ln>
            <a:noFill/>
          </a:ln>
        </p:spPr>
        <p:txBody>
          <a:bodyPr>
            <a:scene3d>
              <a:camera prst="orthographicFront"/>
              <a:lightRig rig="threePt" dir="t"/>
            </a:scene3d>
            <a:sp3d extrusionH="57150">
              <a:bevelT w="38100" h="38100" prst="convex"/>
            </a:sp3d>
          </a:bodyPr>
          <a:lstStyle/>
          <a:p>
            <a:pPr algn="ctr"/>
            <a:r>
              <a:rPr lang="en-US" b="1" dirty="0" err="1"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Transmiter</a:t>
            </a: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 PCB</a:t>
            </a:r>
            <a:endParaRPr lang="en-US" b="1"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sz="half" idx="1"/>
          </p:nvPr>
        </p:nvPicPr>
        <p:blipFill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24611" t="16156" r="40000" b="12276"/>
          <a:stretch/>
        </p:blipFill>
        <p:spPr>
          <a:xfrm>
            <a:off x="0" y="1325563"/>
            <a:ext cx="12192000" cy="5532437"/>
          </a:xfrm>
          <a:prstGeom prst="rect">
            <a:avLst/>
          </a:prstGeom>
        </p:spPr>
      </p:pic>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25</a:t>
            </a:r>
            <a:endParaRPr lang="en-US" sz="3200" dirty="0">
              <a:solidFill>
                <a:schemeClr val="bg1"/>
              </a:solidFill>
            </a:endParaRPr>
          </a:p>
        </p:txBody>
      </p:sp>
    </p:spTree>
    <p:extLst>
      <p:ext uri="{BB962C8B-B14F-4D97-AF65-F5344CB8AC3E}">
        <p14:creationId xmlns:p14="http://schemas.microsoft.com/office/powerpoint/2010/main" val="10384092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16746"/>
          </a:xfrm>
          <a:solidFill>
            <a:schemeClr val="tx1"/>
          </a:solidFill>
          <a:ln>
            <a:noFill/>
          </a:ln>
        </p:spPr>
        <p:txBody>
          <a:bodyPr>
            <a:scene3d>
              <a:camera prst="orthographicFront"/>
              <a:lightRig rig="threePt" dir="t"/>
            </a:scene3d>
            <a:sp3d extrusionH="57150">
              <a:bevelT w="38100" h="38100" prst="convex"/>
            </a:sp3d>
          </a:bodyPr>
          <a:lstStyle/>
          <a:p>
            <a:pPr algn="ctr"/>
            <a:r>
              <a:rPr lang="en-US" b="1" dirty="0" err="1"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Reciver</a:t>
            </a: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 PCB</a:t>
            </a:r>
            <a:endParaRPr lang="en-US" b="1"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sz="half" idx="1"/>
          </p:nvPr>
        </p:nvPicPr>
        <p:blipFill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22791" t="27186" r="25072" b="7054"/>
          <a:stretch/>
        </p:blipFill>
        <p:spPr>
          <a:xfrm>
            <a:off x="0" y="816747"/>
            <a:ext cx="12192000" cy="6041253"/>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26</a:t>
            </a:r>
            <a:endParaRPr lang="en-US" sz="3200" dirty="0">
              <a:solidFill>
                <a:schemeClr val="bg1"/>
              </a:solidFill>
            </a:endParaRPr>
          </a:p>
        </p:txBody>
      </p:sp>
    </p:spTree>
    <p:extLst>
      <p:ext uri="{BB962C8B-B14F-4D97-AF65-F5344CB8AC3E}">
        <p14:creationId xmlns:p14="http://schemas.microsoft.com/office/powerpoint/2010/main" val="40984810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0" y="2699952"/>
            <a:ext cx="12192000" cy="1325563"/>
          </a:xfrm>
        </p:spPr>
        <p:txBody>
          <a:bodyPr>
            <a:noAutofit/>
            <a:scene3d>
              <a:camera prst="orthographicFront"/>
              <a:lightRig rig="threePt" dir="t"/>
            </a:scene3d>
            <a:sp3d extrusionH="57150">
              <a:bevelT w="38100" h="38100" prst="convex"/>
            </a:sp3d>
          </a:bodyPr>
          <a:lstStyle/>
          <a:p>
            <a:pPr algn="ctr"/>
            <a:r>
              <a:rPr lang="en-US" sz="9600"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Desktop App</a:t>
            </a:r>
            <a:endParaRPr lang="en-US" sz="9600" b="1"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4218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0" y="0"/>
            <a:ext cx="12192000" cy="1325563"/>
          </a:xfrm>
        </p:spPr>
        <p:txBody>
          <a:bodyPr>
            <a:scene3d>
              <a:camera prst="orthographicFront"/>
              <a:lightRig rig="threePt" dir="t"/>
            </a:scene3d>
            <a:sp3d extrusionH="57150">
              <a:bevelT w="38100" h="38100" prst="convex"/>
            </a:sp3d>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Introduction to Python</a:t>
            </a:r>
            <a:endParaRPr lang="en-US" dirty="0">
              <a:ln>
                <a:solidFill>
                  <a:srgbClr val="00FFFF"/>
                </a:solidFill>
              </a:ln>
              <a:effectLst>
                <a:glow rad="228600">
                  <a:schemeClr val="accent5">
                    <a:satMod val="175000"/>
                    <a:alpha val="40000"/>
                  </a:schemeClr>
                </a:glow>
              </a:effectLst>
            </a:endParaRPr>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27</a:t>
            </a:r>
            <a:endParaRPr lang="en-US" sz="3200" dirty="0">
              <a:solidFill>
                <a:schemeClr val="bg1"/>
              </a:solidFill>
            </a:endParaRPr>
          </a:p>
        </p:txBody>
      </p:sp>
      <p:sp>
        <p:nvSpPr>
          <p:cNvPr id="10" name="TextBox 9"/>
          <p:cNvSpPr txBox="1"/>
          <p:nvPr/>
        </p:nvSpPr>
        <p:spPr>
          <a:xfrm>
            <a:off x="-10467" y="1617640"/>
            <a:ext cx="9028632" cy="4401205"/>
          </a:xfrm>
          <a:prstGeom prst="rect">
            <a:avLst/>
          </a:prstGeom>
          <a:noFill/>
        </p:spPr>
        <p:txBody>
          <a:bodyPr wrap="square" rtlCol="0">
            <a:spAutoFit/>
            <a:scene3d>
              <a:camera prst="orthographicFront"/>
              <a:lightRig rig="threePt" dir="t"/>
            </a:scene3d>
            <a:sp3d extrusionH="57150">
              <a:bevelT w="38100" h="38100" prst="convex"/>
            </a:sp3d>
          </a:bodyPr>
          <a:lstStyle/>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Simplicity: learning, reading and maintaining</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Extensive libraries for a variety of applications</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 very large community</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The most popular programming language in 2020</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Examples of applications:</a:t>
            </a: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Data Science </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r>
              <a:rPr lang="en-US" sz="2800" dirty="0" err="1">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N</a:t>
            </a:r>
            <a:r>
              <a:rPr lang="en-US" sz="2800" dirty="0" err="1"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umpy</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a:t>
            </a:r>
            <a:r>
              <a:rPr lang="en-US" sz="2800" dirty="0" err="1"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SciPy</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Pandas)</a:t>
            </a:r>
            <a:endPar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Machine learning </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r>
              <a:rPr lang="en-US" sz="2800" dirty="0" err="1"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scikitlearn</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a:t>
            </a:r>
            <a:r>
              <a:rPr lang="en-US" sz="2800" dirty="0" err="1"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Tensorflow</a:t>
            </a:r>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a:t>
            </a:r>
            <a:r>
              <a:rPr lang="en-US" sz="2800" dirty="0" err="1"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Keras</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p>
          <a:p>
            <a:r>
              <a:rPr lang="en-US" sz="2800" dirty="0" err="1"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PyTorch</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a:t>
            </a:r>
            <a:endPar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Web Development (</a:t>
            </a:r>
            <a:r>
              <a:rPr lang="en-US" sz="2800" dirty="0" err="1">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Django</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Flask)</a:t>
            </a:r>
            <a:endPar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Computer game development </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r>
              <a:rPr lang="en-US" sz="2800" dirty="0" err="1"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PyGame</a:t>
            </a:r>
            <a:r>
              <a:rPr lang="en-US" sz="28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endPar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3"/>
          <a:stretch>
            <a:fillRect/>
          </a:stretch>
        </p:blipFill>
        <p:spPr>
          <a:xfrm>
            <a:off x="9153107" y="3083407"/>
            <a:ext cx="2973859" cy="3682314"/>
          </a:xfrm>
          <a:prstGeom prst="roundRect">
            <a:avLst>
              <a:gd name="adj" fmla="val 16667"/>
            </a:avLst>
          </a:prstGeom>
          <a:ln>
            <a:noFill/>
          </a:ln>
          <a:effectLst>
            <a:glow rad="228600">
              <a:schemeClr val="accent5">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0949793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5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p:cNvPicPr>
            <a:picLocks noChangeAspect="1"/>
          </p:cNvPicPr>
          <p:nvPr/>
        </p:nvPicPr>
        <p:blipFill>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0" y="0"/>
            <a:ext cx="12192000" cy="1325563"/>
          </a:xfrm>
        </p:spPr>
        <p:txBody>
          <a:bodyPr>
            <a:scene3d>
              <a:camera prst="orthographicFront"/>
              <a:lightRig rig="threePt" dir="t"/>
            </a:scene3d>
            <a:sp3d extrusionH="57150">
              <a:bevelT w="38100" h="38100" prst="convex"/>
            </a:sp3d>
          </a:bodyPr>
          <a:lstStyle/>
          <a:p>
            <a:pPr algn="ctr"/>
            <a:r>
              <a:rPr lang="en-US" b="1" dirty="0" err="1"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PyQt</a:t>
            </a:r>
            <a:endParaRPr lang="en-US" b="1"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28</a:t>
            </a:r>
            <a:endParaRPr lang="en-US" sz="3200" dirty="0">
              <a:solidFill>
                <a:schemeClr val="bg1"/>
              </a:solidFill>
            </a:endParaRPr>
          </a:p>
        </p:txBody>
      </p:sp>
      <p:sp>
        <p:nvSpPr>
          <p:cNvPr id="10" name="TextBox 9"/>
          <p:cNvSpPr txBox="1"/>
          <p:nvPr/>
        </p:nvSpPr>
        <p:spPr>
          <a:xfrm>
            <a:off x="0" y="1183587"/>
            <a:ext cx="12192000" cy="5539978"/>
          </a:xfrm>
          <a:prstGeom prst="rect">
            <a:avLst/>
          </a:prstGeom>
          <a:noFill/>
        </p:spPr>
        <p:txBody>
          <a:bodyPr wrap="square" rtlCol="0">
            <a:spAutoFit/>
            <a:scene3d>
              <a:camera prst="orthographicFront"/>
              <a:lightRig rig="threePt" dir="t"/>
            </a:scene3d>
            <a:sp3d extrusionH="57150">
              <a:bevelT w="38100" h="38100" prst="convex"/>
            </a:sp3d>
          </a:bodyPr>
          <a:lstStyle/>
          <a:p>
            <a:r>
              <a:rPr lang="en-US" sz="2400" b="1" dirty="0" err="1">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PyQt</a:t>
            </a:r>
            <a:r>
              <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is a Python binding of the cross-platform GUI toolkit </a:t>
            </a:r>
            <a:r>
              <a:rPr lang="en-US" sz="2400" dirty="0" err="1">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Qt</a:t>
            </a:r>
            <a:r>
              <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implemented as a Python plug-in. </a:t>
            </a:r>
            <a:r>
              <a:rPr lang="en-US" sz="2400" dirty="0" err="1">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PyQt</a:t>
            </a:r>
            <a:r>
              <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is free software developed by the </a:t>
            </a:r>
            <a:r>
              <a:rPr lang="en-US" sz="24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British</a:t>
            </a:r>
            <a:r>
              <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a:t>
            </a:r>
            <a:r>
              <a:rPr lang="en-US" sz="24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firm </a:t>
            </a:r>
            <a:r>
              <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Riverbank Computing. It is available under similar terms to </a:t>
            </a:r>
            <a:r>
              <a:rPr lang="en-US" sz="2400" dirty="0" err="1">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Qt</a:t>
            </a:r>
            <a:r>
              <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versions older than 4.5; this means a variety of licenses including GNU General Public License (GPL) and commercial license, but not the GNU Lesser General Public License (LGPL</a:t>
            </a:r>
            <a:r>
              <a:rPr lang="en-US" sz="24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r>
              <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a:t>
            </a:r>
            <a:r>
              <a:rPr lang="en-US" sz="2400" dirty="0" err="1">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PyQt</a:t>
            </a:r>
            <a:r>
              <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supports Microsoft Windows as well as various </a:t>
            </a:r>
            <a:r>
              <a:rPr lang="en-US" sz="2400" dirty="0" err="1">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flavours</a:t>
            </a:r>
            <a:r>
              <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of UNIX, including Linux and </a:t>
            </a:r>
            <a:r>
              <a:rPr lang="en-US" sz="2400" dirty="0" err="1">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MacOS</a:t>
            </a:r>
            <a:r>
              <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(or Darwin</a:t>
            </a:r>
            <a:r>
              <a:rPr lang="en-US" sz="24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endPar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r>
              <a:rPr lang="en-US" sz="2400" dirty="0" err="1">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PyQt</a:t>
            </a:r>
            <a:r>
              <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implements around 440 classes and over 6,000 functions and </a:t>
            </a:r>
            <a:r>
              <a:rPr lang="en-US" sz="24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methods</a:t>
            </a:r>
            <a:r>
              <a:rPr lang="en-US" sz="2400" baseline="300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a:t>
            </a:r>
            <a:r>
              <a:rPr lang="en-US" sz="24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including</a:t>
            </a:r>
            <a:r>
              <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p>
          <a:p>
            <a:r>
              <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 substantial set of GUI widgets</a:t>
            </a:r>
          </a:p>
          <a:p>
            <a:r>
              <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classes for accessing SQL databases (ODBC, MySQL, </a:t>
            </a:r>
            <a:r>
              <a:rPr lang="en-US" sz="2400" dirty="0" err="1">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PostgreSQL</a:t>
            </a:r>
            <a:r>
              <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Oracle, SQLite</a:t>
            </a:r>
            <a:r>
              <a:rPr lang="en-US" sz="24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endPar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r>
              <a:rPr lang="en-US" sz="2400" dirty="0" err="1">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QScintilla</a:t>
            </a:r>
            <a:r>
              <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Scintilla-based rich text editor widget</a:t>
            </a:r>
          </a:p>
          <a:p>
            <a:r>
              <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data aware widgets that are automatically populated from a database</a:t>
            </a:r>
          </a:p>
          <a:p>
            <a:r>
              <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an XML parser</a:t>
            </a:r>
          </a:p>
          <a:p>
            <a:r>
              <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SVG support</a:t>
            </a:r>
          </a:p>
          <a:p>
            <a:r>
              <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classes for embedding ActiveX controls on Windows (only in commercial version</a:t>
            </a:r>
            <a:r>
              <a:rPr lang="en-US" sz="2400"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t>
            </a:r>
            <a:endParaRPr lang="en-US" sz="24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endParaRPr lang="en-US" sz="1600" dirty="0">
              <a:solidFill>
                <a:schemeClr val="bg1"/>
              </a:solidFill>
              <a:effectLst>
                <a:glow rad="101600">
                  <a:schemeClr val="accent5">
                    <a:satMod val="175000"/>
                    <a:alpha val="40000"/>
                  </a:schemeClr>
                </a:glow>
              </a:effectLst>
            </a:endParaRPr>
          </a:p>
        </p:txBody>
      </p:sp>
    </p:spTree>
    <p:extLst>
      <p:ext uri="{BB962C8B-B14F-4D97-AF65-F5344CB8AC3E}">
        <p14:creationId xmlns:p14="http://schemas.microsoft.com/office/powerpoint/2010/main" val="30259736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cstate="print">
            <a:duotone>
              <a:prstClr val="black"/>
              <a:schemeClr val="accent5">
                <a:tint val="45000"/>
                <a:satMod val="400000"/>
              </a:schemeClr>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0" y="0"/>
            <a:ext cx="12192000" cy="1325563"/>
          </a:xfrm>
        </p:spPr>
        <p:txBody>
          <a:bodyPr>
            <a:scene3d>
              <a:camera prst="orthographicFront"/>
              <a:lightRig rig="threePt" dir="t"/>
            </a:scene3d>
            <a:sp3d extrusionH="57150">
              <a:bevelT w="38100" h="38100" prst="convex"/>
            </a:sp3d>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sources and resources</a:t>
            </a:r>
            <a:endParaRPr lang="en-US" b="1"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29</a:t>
            </a:r>
            <a:endParaRPr lang="en-US" sz="3200" dirty="0">
              <a:solidFill>
                <a:schemeClr val="bg1"/>
              </a:solidFill>
            </a:endParaRPr>
          </a:p>
        </p:txBody>
      </p:sp>
      <p:sp>
        <p:nvSpPr>
          <p:cNvPr id="3" name="Content Placeholder 2"/>
          <p:cNvSpPr>
            <a:spLocks noGrp="1"/>
          </p:cNvSpPr>
          <p:nvPr>
            <p:ph sz="half" idx="1"/>
          </p:nvPr>
        </p:nvSpPr>
        <p:spPr>
          <a:xfrm>
            <a:off x="0" y="1825625"/>
            <a:ext cx="10538254" cy="4351338"/>
          </a:xfrm>
        </p:spPr>
        <p:txBody>
          <a:bodyPr>
            <a:scene3d>
              <a:camera prst="orthographicFront"/>
              <a:lightRig rig="threePt" dir="t"/>
            </a:scene3d>
            <a:sp3d extrusionH="57150">
              <a:bevelT w="38100" h="38100" prst="convex"/>
            </a:sp3d>
          </a:bodyPr>
          <a:lstStyle/>
          <a:p>
            <a:pPr marL="0" indent="0">
              <a:buNone/>
            </a:pP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All references, codes and datasheets are placed on the </a:t>
            </a:r>
            <a:r>
              <a:rPr lang="en-US" dirty="0" err="1"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GitHub</a:t>
            </a: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a:t>
            </a: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site at a https://github.com/jmdmahdi/Weather-Station address</a:t>
            </a:r>
          </a:p>
        </p:txBody>
      </p:sp>
    </p:spTree>
    <p:extLst>
      <p:ext uri="{BB962C8B-B14F-4D97-AF65-F5344CB8AC3E}">
        <p14:creationId xmlns:p14="http://schemas.microsoft.com/office/powerpoint/2010/main" val="23459127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
                                        <p:tgtEl>
                                          <p:spTgt spid="3">
                                            <p:txEl>
                                              <p:pRg st="0" end="0"/>
                                            </p:txEl>
                                          </p:spTgt>
                                        </p:tgtEl>
                                      </p:cBhvr>
                                    </p:animEffect>
                                    <p:anim calcmode="lin" valueType="num">
                                      <p:cBhvr>
                                        <p:cTn id="8" dur="4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
                                            <p:txEl>
                                              <p:pRg st="0" end="0"/>
                                            </p:txEl>
                                          </p:spTgt>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3">
                                            <p:txEl>
                                              <p:pRg st="0" end="0"/>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3">
                                            <p:txEl>
                                              <p:pRg st="0" end="0"/>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Content Placeholder 3"/>
          <p:cNvPicPr>
            <a:picLocks noGrp="1" noChangeAspect="1"/>
          </p:cNvPicPr>
          <p:nvPr>
            <p:ph sz="half" idx="1"/>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artisticGlowEdges/>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7" name="Rectangle 6"/>
          <p:cNvSpPr/>
          <p:nvPr/>
        </p:nvSpPr>
        <p:spPr>
          <a:xfrm>
            <a:off x="0" y="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STM32CubeIDE</a:t>
            </a:r>
            <a:r>
              <a:rPr lang="en-US" sz="2800" dirty="0" smtClean="0">
                <a:effectLst>
                  <a:glow rad="228600">
                    <a:schemeClr val="accent5">
                      <a:satMod val="175000"/>
                      <a:alpha val="40000"/>
                    </a:schemeClr>
                  </a:glow>
                </a:effectLst>
              </a:rPr>
              <a:t>……………………………………………………………………………………………….…6</a:t>
            </a:r>
            <a:endParaRPr lang="en-US" sz="2800" dirty="0">
              <a:effectLst>
                <a:glow rad="228600">
                  <a:schemeClr val="accent5">
                    <a:satMod val="175000"/>
                    <a:alpha val="40000"/>
                  </a:schemeClr>
                </a:glow>
              </a:effectLst>
            </a:endParaRPr>
          </a:p>
        </p:txBody>
      </p:sp>
      <p:sp>
        <p:nvSpPr>
          <p:cNvPr id="8" name="Rectangle 7"/>
          <p:cNvSpPr/>
          <p:nvPr/>
        </p:nvSpPr>
        <p:spPr>
          <a:xfrm>
            <a:off x="0" y="911225"/>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J-link</a:t>
            </a:r>
            <a:r>
              <a:rPr lang="en-US" sz="2800" dirty="0" smtClean="0">
                <a:effectLst>
                  <a:glow rad="228600">
                    <a:schemeClr val="accent5">
                      <a:satMod val="175000"/>
                      <a:alpha val="40000"/>
                    </a:schemeClr>
                  </a:glow>
                </a:effectLst>
              </a:rPr>
              <a:t>………………………………………………………………………………………………………………….…7</a:t>
            </a:r>
            <a:endParaRPr lang="en-US" sz="2800" dirty="0">
              <a:effectLst>
                <a:glow rad="228600">
                  <a:schemeClr val="accent5">
                    <a:satMod val="175000"/>
                    <a:alpha val="40000"/>
                  </a:schemeClr>
                </a:glow>
              </a:effectLst>
            </a:endParaRPr>
          </a:p>
        </p:txBody>
      </p:sp>
      <p:sp>
        <p:nvSpPr>
          <p:cNvPr id="9" name="Rectangle 8"/>
          <p:cNvSpPr/>
          <p:nvPr/>
        </p:nvSpPr>
        <p:spPr>
          <a:xfrm>
            <a:off x="0" y="182245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STM32F103CBT6</a:t>
            </a:r>
            <a:r>
              <a:rPr lang="en-US" sz="2800" dirty="0" smtClean="0">
                <a:effectLst>
                  <a:glow rad="228600">
                    <a:schemeClr val="accent5">
                      <a:satMod val="175000"/>
                      <a:alpha val="40000"/>
                    </a:schemeClr>
                  </a:glow>
                </a:effectLst>
              </a:rPr>
              <a:t>…………………………………………………………………………………………….…8</a:t>
            </a:r>
            <a:endParaRPr lang="en-US" sz="2800" dirty="0">
              <a:effectLst>
                <a:glow rad="228600">
                  <a:schemeClr val="accent5">
                    <a:satMod val="175000"/>
                    <a:alpha val="40000"/>
                  </a:schemeClr>
                </a:glow>
              </a:effectLst>
            </a:endParaRPr>
          </a:p>
        </p:txBody>
      </p:sp>
      <p:sp>
        <p:nvSpPr>
          <p:cNvPr id="10" name="Rectangle 9"/>
          <p:cNvSpPr/>
          <p:nvPr/>
        </p:nvSpPr>
        <p:spPr>
          <a:xfrm>
            <a:off x="0" y="27305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Peripherals used in this project</a:t>
            </a:r>
            <a:r>
              <a:rPr lang="en-US" sz="2800" dirty="0" smtClean="0">
                <a:effectLst>
                  <a:glow rad="228600">
                    <a:schemeClr val="accent5">
                      <a:satMod val="175000"/>
                      <a:alpha val="40000"/>
                    </a:schemeClr>
                  </a:glow>
                </a:effectLst>
              </a:rPr>
              <a:t>…………………………………………………………………..….…9</a:t>
            </a:r>
            <a:endParaRPr lang="en-US" sz="2800" dirty="0">
              <a:effectLst>
                <a:glow rad="228600">
                  <a:schemeClr val="accent5">
                    <a:satMod val="175000"/>
                    <a:alpha val="40000"/>
                  </a:schemeClr>
                </a:glow>
              </a:effectLst>
            </a:endParaRPr>
          </a:p>
        </p:txBody>
      </p:sp>
      <p:sp>
        <p:nvSpPr>
          <p:cNvPr id="11" name="Rectangle 10"/>
          <p:cNvSpPr/>
          <p:nvPr/>
        </p:nvSpPr>
        <p:spPr>
          <a:xfrm>
            <a:off x="0" y="3648075"/>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I2C</a:t>
            </a:r>
            <a:r>
              <a:rPr lang="en-US" sz="2800" dirty="0" smtClean="0">
                <a:effectLst>
                  <a:glow rad="228600">
                    <a:schemeClr val="accent5">
                      <a:satMod val="175000"/>
                      <a:alpha val="40000"/>
                    </a:schemeClr>
                  </a:glow>
                </a:effectLst>
              </a:rPr>
              <a:t>………………………………………………………………………………………………………………………10</a:t>
            </a:r>
            <a:endParaRPr lang="en-US" sz="2800" dirty="0">
              <a:effectLst>
                <a:glow rad="228600">
                  <a:schemeClr val="accent5">
                    <a:satMod val="175000"/>
                    <a:alpha val="40000"/>
                  </a:schemeClr>
                </a:glow>
              </a:effectLst>
            </a:endParaRPr>
          </a:p>
        </p:txBody>
      </p:sp>
      <p:sp>
        <p:nvSpPr>
          <p:cNvPr id="12" name="Rectangle 11"/>
          <p:cNvSpPr/>
          <p:nvPr/>
        </p:nvSpPr>
        <p:spPr>
          <a:xfrm>
            <a:off x="0" y="4445794"/>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SPI</a:t>
            </a:r>
            <a:r>
              <a:rPr lang="en-US" sz="2800" dirty="0" smtClean="0">
                <a:effectLst>
                  <a:glow rad="228600">
                    <a:schemeClr val="accent5">
                      <a:satMod val="175000"/>
                      <a:alpha val="40000"/>
                    </a:schemeClr>
                  </a:glow>
                </a:effectLst>
              </a:rPr>
              <a:t>…………………………………………………………………………………………………………………..…11</a:t>
            </a:r>
            <a:endParaRPr lang="en-US" sz="2800" dirty="0">
              <a:effectLst>
                <a:glow rad="228600">
                  <a:schemeClr val="accent5">
                    <a:satMod val="175000"/>
                    <a:alpha val="40000"/>
                  </a:schemeClr>
                </a:glow>
              </a:effectLst>
            </a:endParaRPr>
          </a:p>
        </p:txBody>
      </p:sp>
      <p:sp>
        <p:nvSpPr>
          <p:cNvPr id="13" name="Rectangle 12"/>
          <p:cNvSpPr/>
          <p:nvPr/>
        </p:nvSpPr>
        <p:spPr>
          <a:xfrm>
            <a:off x="0" y="5243513"/>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USB CDC</a:t>
            </a:r>
            <a:r>
              <a:rPr lang="en-US" sz="2800" dirty="0" smtClean="0">
                <a:effectLst>
                  <a:glow rad="228600">
                    <a:schemeClr val="accent5">
                      <a:satMod val="175000"/>
                      <a:alpha val="40000"/>
                    </a:schemeClr>
                  </a:glow>
                </a:effectLst>
              </a:rPr>
              <a:t>…………………….……………………………………………………………………………..….…12</a:t>
            </a:r>
            <a:endParaRPr lang="en-US" sz="2800" dirty="0">
              <a:effectLst>
                <a:glow rad="228600">
                  <a:schemeClr val="accent5">
                    <a:satMod val="175000"/>
                    <a:alpha val="40000"/>
                  </a:schemeClr>
                </a:glow>
              </a:effectLst>
            </a:endParaRPr>
          </a:p>
        </p:txBody>
      </p:sp>
      <p:sp>
        <p:nvSpPr>
          <p:cNvPr id="14" name="Rectangle 13"/>
          <p:cNvSpPr/>
          <p:nvPr/>
        </p:nvSpPr>
        <p:spPr>
          <a:xfrm>
            <a:off x="0" y="5953125"/>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RTC</a:t>
            </a:r>
            <a:r>
              <a:rPr lang="en-US" sz="2800" dirty="0" smtClean="0">
                <a:effectLst>
                  <a:glow rad="228600">
                    <a:schemeClr val="accent5">
                      <a:satMod val="175000"/>
                      <a:alpha val="40000"/>
                    </a:schemeClr>
                  </a:glow>
                </a:effectLst>
              </a:rPr>
              <a:t>………………………………………………………………………………………………………………...…13</a:t>
            </a:r>
            <a:endParaRPr lang="en-US" sz="2800" dirty="0">
              <a:effectLst>
                <a:glow rad="228600">
                  <a:schemeClr val="accent5">
                    <a:satMod val="175000"/>
                    <a:alpha val="40000"/>
                  </a:schemeClr>
                </a:glow>
              </a:effectLst>
            </a:endParaRPr>
          </a:p>
        </p:txBody>
      </p:sp>
    </p:spTree>
    <p:extLst>
      <p:ext uri="{BB962C8B-B14F-4D97-AF65-F5344CB8AC3E}">
        <p14:creationId xmlns:p14="http://schemas.microsoft.com/office/powerpoint/2010/main" val="2720711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500"/>
                                        <p:tgtEl>
                                          <p:spTgt spid="7"/>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500"/>
                                        <p:tgtEl>
                                          <p:spTgt spid="8"/>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500"/>
                                        <p:tgtEl>
                                          <p:spTgt spid="9"/>
                                        </p:tgtEl>
                                      </p:cBhvr>
                                    </p:animEffect>
                                  </p:childTnLst>
                                </p:cTn>
                              </p:par>
                            </p:childTnLst>
                          </p:cTn>
                        </p:par>
                        <p:par>
                          <p:cTn id="16" fill="hold">
                            <p:stCondLst>
                              <p:cond delay="1500"/>
                            </p:stCondLst>
                            <p:childTnLst>
                              <p:par>
                                <p:cTn id="17" presetID="21" presetClass="entr" presetSubtype="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heel(1)">
                                      <p:cBhvr>
                                        <p:cTn id="19" dur="500"/>
                                        <p:tgtEl>
                                          <p:spTgt spid="10"/>
                                        </p:tgtEl>
                                      </p:cBhvr>
                                    </p:animEffect>
                                  </p:childTnLst>
                                </p:cTn>
                              </p:par>
                            </p:childTnLst>
                          </p:cTn>
                        </p:par>
                        <p:par>
                          <p:cTn id="20" fill="hold">
                            <p:stCondLst>
                              <p:cond delay="2000"/>
                            </p:stCondLst>
                            <p:childTnLst>
                              <p:par>
                                <p:cTn id="21" presetID="21" presetClass="entr" presetSubtype="1" fill="hold"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wheel(1)">
                                      <p:cBhvr>
                                        <p:cTn id="23" dur="500"/>
                                        <p:tgtEl>
                                          <p:spTgt spid="11">
                                            <p:txEl>
                                              <p:pRg st="0" end="0"/>
                                            </p:txEl>
                                          </p:spTgt>
                                        </p:tgtEl>
                                      </p:cBhvr>
                                    </p:animEffect>
                                  </p:childTnLst>
                                </p:cTn>
                              </p:par>
                            </p:childTnLst>
                          </p:cTn>
                        </p:par>
                        <p:par>
                          <p:cTn id="24" fill="hold">
                            <p:stCondLst>
                              <p:cond delay="2500"/>
                            </p:stCondLst>
                            <p:childTnLst>
                              <p:par>
                                <p:cTn id="25" presetID="21" presetClass="entr" presetSubtype="1" fill="hold" nodeType="after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wheel(1)">
                                      <p:cBhvr>
                                        <p:cTn id="27" dur="500"/>
                                        <p:tgtEl>
                                          <p:spTgt spid="12">
                                            <p:txEl>
                                              <p:pRg st="0" end="0"/>
                                            </p:txEl>
                                          </p:spTgt>
                                        </p:tgtEl>
                                      </p:cBhvr>
                                    </p:animEffect>
                                  </p:childTnLst>
                                </p:cTn>
                              </p:par>
                            </p:childTnLst>
                          </p:cTn>
                        </p:par>
                        <p:par>
                          <p:cTn id="28" fill="hold">
                            <p:stCondLst>
                              <p:cond delay="3000"/>
                            </p:stCondLst>
                            <p:childTnLst>
                              <p:par>
                                <p:cTn id="29" presetID="21" presetClass="entr" presetSubtype="1" fill="hold"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wheel(1)">
                                      <p:cBhvr>
                                        <p:cTn id="31" dur="500"/>
                                        <p:tgtEl>
                                          <p:spTgt spid="13">
                                            <p:txEl>
                                              <p:pRg st="0" end="0"/>
                                            </p:txEl>
                                          </p:spTgt>
                                        </p:tgtEl>
                                      </p:cBhvr>
                                    </p:animEffect>
                                  </p:childTnLst>
                                </p:cTn>
                              </p:par>
                            </p:childTnLst>
                          </p:cTn>
                        </p:par>
                        <p:par>
                          <p:cTn id="32" fill="hold">
                            <p:stCondLst>
                              <p:cond delay="3500"/>
                            </p:stCondLst>
                            <p:childTnLst>
                              <p:par>
                                <p:cTn id="33" presetID="21" presetClass="entr" presetSubtype="1" fill="hold"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heel(1)">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 y="0"/>
            <a:ext cx="12192000" cy="6858000"/>
          </a:xfrm>
        </p:spPr>
      </p:pic>
      <p:sp>
        <p:nvSpPr>
          <p:cNvPr id="2" name="Title 1"/>
          <p:cNvSpPr>
            <a:spLocks noGrp="1"/>
          </p:cNvSpPr>
          <p:nvPr>
            <p:ph type="title"/>
          </p:nvPr>
        </p:nvSpPr>
        <p:spPr>
          <a:xfrm>
            <a:off x="1" y="0"/>
            <a:ext cx="12192000" cy="1325563"/>
          </a:xfrm>
        </p:spPr>
        <p:txBody>
          <a:bodyPr>
            <a:scene3d>
              <a:camera prst="orthographicFront"/>
              <a:lightRig rig="threePt" dir="t"/>
            </a:scene3d>
            <a:sp3d extrusionH="57150">
              <a:bevelT w="38100" h="38100" prst="convex"/>
            </a:sp3d>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Contact us</a:t>
            </a:r>
            <a:endParaRPr lang="en-US" b="1"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
        <p:nvSpPr>
          <p:cNvPr id="4" name="Content Placeholder 3"/>
          <p:cNvSpPr>
            <a:spLocks noGrp="1"/>
          </p:cNvSpPr>
          <p:nvPr>
            <p:ph sz="half" idx="2"/>
          </p:nvPr>
        </p:nvSpPr>
        <p:spPr>
          <a:xfrm>
            <a:off x="1" y="1916112"/>
            <a:ext cx="12191999" cy="4307135"/>
          </a:xfrm>
        </p:spPr>
        <p:txBody>
          <a:bodyPr>
            <a:scene3d>
              <a:camera prst="orthographicFront"/>
              <a:lightRig rig="threePt" dir="t"/>
            </a:scene3d>
            <a:sp3d extrusionH="57150">
              <a:bevelT w="38100" h="38100" prst="convex"/>
            </a:sp3d>
          </a:bodyPr>
          <a:lstStyle/>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Telegram: @mhmmd2c, @</a:t>
            </a:r>
            <a:r>
              <a:rPr lang="en-US" dirty="0" err="1"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jmmahdi</a:t>
            </a:r>
            <a:endPar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pPr marL="0" indent="0">
              <a:buNone/>
            </a:pPr>
            <a:r>
              <a:rPr lang="en-US" dirty="0" err="1"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Instagram</a:t>
            </a: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a:t>
            </a: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mhmmd2c</a:t>
            </a: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a:t>
            </a:r>
            <a:r>
              <a:rPr lang="en-US" dirty="0" err="1"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jmmahdi</a:t>
            </a:r>
            <a:endPar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Gmail:mhmd2c1998@gmail.com, </a:t>
            </a:r>
            <a:r>
              <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jmdmahdi@gmail.com</a:t>
            </a:r>
            <a:endPar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pPr marL="0" indent="0">
              <a:buNone/>
            </a:pPr>
            <a:r>
              <a:rPr lang="en-US" dirty="0" err="1"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Linkedin</a:t>
            </a: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a:t>
            </a:r>
            <a:r>
              <a:rPr lang="en-US" dirty="0" err="1"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mohammadebrahimebrahimtoosi</a:t>
            </a:r>
            <a:endPar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a:p>
            <a:pPr marL="0" indent="0">
              <a:buNone/>
            </a:pPr>
            <a:endParaRPr lang="en-US" dirty="0" smtClean="0">
              <a:solidFill>
                <a:schemeClr val="bg1"/>
              </a:solidFill>
              <a:effectLst>
                <a:glow rad="101600">
                  <a:schemeClr val="accent5">
                    <a:satMod val="175000"/>
                    <a:alpha val="40000"/>
                  </a:schemeClr>
                </a:glow>
              </a:effectLst>
            </a:endParaRPr>
          </a:p>
          <a:p>
            <a:endParaRPr lang="en-US" dirty="0">
              <a:solidFill>
                <a:schemeClr val="bg1"/>
              </a:solidFill>
              <a:effectLst>
                <a:glow rad="101600">
                  <a:schemeClr val="accent5">
                    <a:satMod val="175000"/>
                    <a:alpha val="40000"/>
                  </a:schemeClr>
                </a:glow>
              </a:effectLst>
            </a:endParaRPr>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30</a:t>
            </a:r>
            <a:endParaRPr lang="en-US" sz="3200" dirty="0">
              <a:solidFill>
                <a:schemeClr val="bg1"/>
              </a:solidFill>
            </a:endParaRPr>
          </a:p>
        </p:txBody>
      </p:sp>
    </p:spTree>
    <p:extLst>
      <p:ext uri="{BB962C8B-B14F-4D97-AF65-F5344CB8AC3E}">
        <p14:creationId xmlns:p14="http://schemas.microsoft.com/office/powerpoint/2010/main" val="10998417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decel="50000" fill="hold">
                                          <p:stCondLst>
                                            <p:cond delay="0"/>
                                          </p:stCondLst>
                                        </p:cTn>
                                        <p:tgtEl>
                                          <p:spTgt spid="4">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4">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xEl>
                                              <p:pRg st="0" end="0"/>
                                            </p:txEl>
                                          </p:spTgt>
                                        </p:tgtEl>
                                      </p:cBhvr>
                                    </p:animEffect>
                                  </p:childTnLst>
                                </p:cTn>
                              </p:par>
                            </p:childTnLst>
                          </p:cTn>
                        </p:par>
                        <p:par>
                          <p:cTn id="15" fill="hold">
                            <p:stCondLst>
                              <p:cond delay="1500"/>
                            </p:stCondLst>
                            <p:childTnLst>
                              <p:par>
                                <p:cTn id="16" presetID="25" presetClass="entr" presetSubtype="0" fill="hold" grpId="0" nodeType="afterEffect">
                                  <p:stCondLst>
                                    <p:cond delay="50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p:cTn id="18" dur="500" decel="50000" fill="hold">
                                          <p:stCondLst>
                                            <p:cond delay="0"/>
                                          </p:stCondLst>
                                        </p:cTn>
                                        <p:tgtEl>
                                          <p:spTgt spid="4">
                                            <p:txEl>
                                              <p:pRg st="1" end="1"/>
                                            </p:txEl>
                                          </p:spTgt>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4">
                                            <p:txEl>
                                              <p:pRg st="1" end="1"/>
                                            </p:txEl>
                                          </p:spTgt>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4">
                                            <p:txEl>
                                              <p:pRg st="1" end="1"/>
                                            </p:txEl>
                                          </p:spTgt>
                                        </p:tgtEl>
                                        <p:attrNameLst>
                                          <p:attrName>ppt_w</p:attrName>
                                        </p:attrNameLst>
                                      </p:cBhvr>
                                      <p:tavLst>
                                        <p:tav tm="0">
                                          <p:val>
                                            <p:strVal val="#ppt_w*.05"/>
                                          </p:val>
                                        </p:tav>
                                        <p:tav tm="100000">
                                          <p:val>
                                            <p:strVal val="#ppt_w"/>
                                          </p:val>
                                        </p:tav>
                                      </p:tavLst>
                                    </p:anim>
                                    <p:anim calcmode="lin" valueType="num">
                                      <p:cBhvr>
                                        <p:cTn id="21" dur="1000" fill="hold"/>
                                        <p:tgtEl>
                                          <p:spTgt spid="4">
                                            <p:txEl>
                                              <p:pRg st="1" end="1"/>
                                            </p:txEl>
                                          </p:spTgt>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4">
                                            <p:txEl>
                                              <p:pRg st="1" end="1"/>
                                            </p:txEl>
                                          </p:spTgt>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4">
                                            <p:txEl>
                                              <p:pRg st="1" end="1"/>
                                            </p:txEl>
                                          </p:spTgt>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4">
                                            <p:txEl>
                                              <p:pRg st="1" end="1"/>
                                            </p:txEl>
                                          </p:spTgt>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4">
                                            <p:txEl>
                                              <p:pRg st="1" end="1"/>
                                            </p:txEl>
                                          </p:spTgt>
                                        </p:tgtEl>
                                      </p:cBhvr>
                                    </p:animEffect>
                                  </p:childTnLst>
                                </p:cTn>
                              </p:par>
                            </p:childTnLst>
                          </p:cTn>
                        </p:par>
                        <p:par>
                          <p:cTn id="26" fill="hold">
                            <p:stCondLst>
                              <p:cond delay="3000"/>
                            </p:stCondLst>
                            <p:childTnLst>
                              <p:par>
                                <p:cTn id="27" presetID="25" presetClass="entr" presetSubtype="0" fill="hold" grpId="0" nodeType="afterEffect">
                                  <p:stCondLst>
                                    <p:cond delay="500"/>
                                  </p:stCondLst>
                                  <p:childTnLst>
                                    <p:set>
                                      <p:cBhvr>
                                        <p:cTn id="28" dur="1" fill="hold">
                                          <p:stCondLst>
                                            <p:cond delay="0"/>
                                          </p:stCondLst>
                                        </p:cTn>
                                        <p:tgtEl>
                                          <p:spTgt spid="4">
                                            <p:txEl>
                                              <p:pRg st="2" end="2"/>
                                            </p:txEl>
                                          </p:spTgt>
                                        </p:tgtEl>
                                        <p:attrNameLst>
                                          <p:attrName>style.visibility</p:attrName>
                                        </p:attrNameLst>
                                      </p:cBhvr>
                                      <p:to>
                                        <p:strVal val="visible"/>
                                      </p:to>
                                    </p:set>
                                    <p:anim calcmode="lin" valueType="num">
                                      <p:cBhvr>
                                        <p:cTn id="29" dur="500" decel="50000" fill="hold">
                                          <p:stCondLst>
                                            <p:cond delay="0"/>
                                          </p:stCondLst>
                                        </p:cTn>
                                        <p:tgtEl>
                                          <p:spTgt spid="4">
                                            <p:txEl>
                                              <p:pRg st="2" end="2"/>
                                            </p:txEl>
                                          </p:spTgt>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4">
                                            <p:txEl>
                                              <p:pRg st="2" end="2"/>
                                            </p:txEl>
                                          </p:spTgt>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4">
                                            <p:txEl>
                                              <p:pRg st="2" end="2"/>
                                            </p:txEl>
                                          </p:spTgt>
                                        </p:tgtEl>
                                        <p:attrNameLst>
                                          <p:attrName>ppt_w</p:attrName>
                                        </p:attrNameLst>
                                      </p:cBhvr>
                                      <p:tavLst>
                                        <p:tav tm="0">
                                          <p:val>
                                            <p:strVal val="#ppt_w*.05"/>
                                          </p:val>
                                        </p:tav>
                                        <p:tav tm="100000">
                                          <p:val>
                                            <p:strVal val="#ppt_w"/>
                                          </p:val>
                                        </p:tav>
                                      </p:tavLst>
                                    </p:anim>
                                    <p:anim calcmode="lin" valueType="num">
                                      <p:cBhvr>
                                        <p:cTn id="32" dur="1000" fill="hold"/>
                                        <p:tgtEl>
                                          <p:spTgt spid="4">
                                            <p:txEl>
                                              <p:pRg st="2" end="2"/>
                                            </p:txEl>
                                          </p:spTgt>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4">
                                            <p:txEl>
                                              <p:pRg st="2" end="2"/>
                                            </p:txEl>
                                          </p:spTgt>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4">
                                            <p:txEl>
                                              <p:pRg st="2" end="2"/>
                                            </p:txEl>
                                          </p:spTgt>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4">
                                            <p:txEl>
                                              <p:pRg st="2" end="2"/>
                                            </p:txEl>
                                          </p:spTgt>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4">
                                            <p:txEl>
                                              <p:pRg st="2" end="2"/>
                                            </p:txEl>
                                          </p:spTgt>
                                        </p:tgtEl>
                                      </p:cBhvr>
                                    </p:animEffect>
                                  </p:childTnLst>
                                </p:cTn>
                              </p:par>
                            </p:childTnLst>
                          </p:cTn>
                        </p:par>
                        <p:par>
                          <p:cTn id="37" fill="hold">
                            <p:stCondLst>
                              <p:cond delay="4500"/>
                            </p:stCondLst>
                            <p:childTnLst>
                              <p:par>
                                <p:cTn id="38" presetID="25" presetClass="entr" presetSubtype="0" fill="hold" grpId="0" nodeType="afterEffect">
                                  <p:stCondLst>
                                    <p:cond delay="500"/>
                                  </p:stCondLst>
                                  <p:childTnLst>
                                    <p:set>
                                      <p:cBhvr>
                                        <p:cTn id="39" dur="1" fill="hold">
                                          <p:stCondLst>
                                            <p:cond delay="0"/>
                                          </p:stCondLst>
                                        </p:cTn>
                                        <p:tgtEl>
                                          <p:spTgt spid="4">
                                            <p:txEl>
                                              <p:pRg st="3" end="3"/>
                                            </p:txEl>
                                          </p:spTgt>
                                        </p:tgtEl>
                                        <p:attrNameLst>
                                          <p:attrName>style.visibility</p:attrName>
                                        </p:attrNameLst>
                                      </p:cBhvr>
                                      <p:to>
                                        <p:strVal val="visible"/>
                                      </p:to>
                                    </p:set>
                                    <p:anim calcmode="lin" valueType="num">
                                      <p:cBhvr>
                                        <p:cTn id="40" dur="500" decel="50000" fill="hold">
                                          <p:stCondLst>
                                            <p:cond delay="0"/>
                                          </p:stCondLst>
                                        </p:cTn>
                                        <p:tgtEl>
                                          <p:spTgt spid="4">
                                            <p:txEl>
                                              <p:pRg st="3" end="3"/>
                                            </p:txEl>
                                          </p:spTgt>
                                        </p:tgtEl>
                                        <p:attrNameLst>
                                          <p:attrName>style.rotation</p:attrName>
                                        </p:attrNameLst>
                                      </p:cBhvr>
                                      <p:tavLst>
                                        <p:tav tm="0">
                                          <p:val>
                                            <p:fltVal val="-90"/>
                                          </p:val>
                                        </p:tav>
                                        <p:tav tm="100000">
                                          <p:val>
                                            <p:fltVal val="0"/>
                                          </p:val>
                                        </p:tav>
                                      </p:tavLst>
                                    </p:anim>
                                    <p:anim calcmode="lin" valueType="num">
                                      <p:cBhvr>
                                        <p:cTn id="41" dur="500" decel="50000" fill="hold">
                                          <p:stCondLst>
                                            <p:cond delay="0"/>
                                          </p:stCondLst>
                                        </p:cTn>
                                        <p:tgtEl>
                                          <p:spTgt spid="4">
                                            <p:txEl>
                                              <p:pRg st="3" end="3"/>
                                            </p:txEl>
                                          </p:spTgt>
                                        </p:tgtEl>
                                        <p:attrNameLst>
                                          <p:attrName>ppt_w</p:attrName>
                                        </p:attrNameLst>
                                      </p:cBhvr>
                                      <p:tavLst>
                                        <p:tav tm="0">
                                          <p:val>
                                            <p:strVal val="#ppt_w"/>
                                          </p:val>
                                        </p:tav>
                                        <p:tav tm="100000">
                                          <p:val>
                                            <p:strVal val="#ppt_w*.05"/>
                                          </p:val>
                                        </p:tav>
                                      </p:tavLst>
                                    </p:anim>
                                    <p:anim calcmode="lin" valueType="num">
                                      <p:cBhvr>
                                        <p:cTn id="42" dur="500" accel="50000" fill="hold">
                                          <p:stCondLst>
                                            <p:cond delay="500"/>
                                          </p:stCondLst>
                                        </p:cTn>
                                        <p:tgtEl>
                                          <p:spTgt spid="4">
                                            <p:txEl>
                                              <p:pRg st="3" end="3"/>
                                            </p:txEl>
                                          </p:spTgt>
                                        </p:tgtEl>
                                        <p:attrNameLst>
                                          <p:attrName>ppt_w</p:attrName>
                                        </p:attrNameLst>
                                      </p:cBhvr>
                                      <p:tavLst>
                                        <p:tav tm="0">
                                          <p:val>
                                            <p:strVal val="#ppt_w*.05"/>
                                          </p:val>
                                        </p:tav>
                                        <p:tav tm="100000">
                                          <p:val>
                                            <p:strVal val="#ppt_w"/>
                                          </p:val>
                                        </p:tav>
                                      </p:tavLst>
                                    </p:anim>
                                    <p:anim calcmode="lin" valueType="num">
                                      <p:cBhvr>
                                        <p:cTn id="43" dur="1000" fill="hold"/>
                                        <p:tgtEl>
                                          <p:spTgt spid="4">
                                            <p:txEl>
                                              <p:pRg st="3" end="3"/>
                                            </p:txEl>
                                          </p:spTgt>
                                        </p:tgtEl>
                                        <p:attrNameLst>
                                          <p:attrName>ppt_h</p:attrName>
                                        </p:attrNameLst>
                                      </p:cBhvr>
                                      <p:tavLst>
                                        <p:tav tm="0">
                                          <p:val>
                                            <p:strVal val="#ppt_h"/>
                                          </p:val>
                                        </p:tav>
                                        <p:tav tm="100000">
                                          <p:val>
                                            <p:strVal val="#ppt_h"/>
                                          </p:val>
                                        </p:tav>
                                      </p:tavLst>
                                    </p:anim>
                                    <p:anim calcmode="lin" valueType="num">
                                      <p:cBhvr>
                                        <p:cTn id="44" dur="500" decel="50000" fill="hold">
                                          <p:stCondLst>
                                            <p:cond delay="0"/>
                                          </p:stCondLst>
                                        </p:cTn>
                                        <p:tgtEl>
                                          <p:spTgt spid="4">
                                            <p:txEl>
                                              <p:pRg st="3" end="3"/>
                                            </p:txEl>
                                          </p:spTgt>
                                        </p:tgtEl>
                                        <p:attrNameLst>
                                          <p:attrName>ppt_x</p:attrName>
                                        </p:attrNameLst>
                                      </p:cBhvr>
                                      <p:tavLst>
                                        <p:tav tm="0">
                                          <p:val>
                                            <p:strVal val="#ppt_x+.4"/>
                                          </p:val>
                                        </p:tav>
                                        <p:tav tm="100000">
                                          <p:val>
                                            <p:strVal val="#ppt_x"/>
                                          </p:val>
                                        </p:tav>
                                      </p:tavLst>
                                    </p:anim>
                                    <p:anim calcmode="lin" valueType="num">
                                      <p:cBhvr>
                                        <p:cTn id="45" dur="500" decel="50000" fill="hold">
                                          <p:stCondLst>
                                            <p:cond delay="0"/>
                                          </p:stCondLst>
                                        </p:cTn>
                                        <p:tgtEl>
                                          <p:spTgt spid="4">
                                            <p:txEl>
                                              <p:pRg st="3" end="3"/>
                                            </p:txEl>
                                          </p:spTgt>
                                        </p:tgtEl>
                                        <p:attrNameLst>
                                          <p:attrName>ppt_y</p:attrName>
                                        </p:attrNameLst>
                                      </p:cBhvr>
                                      <p:tavLst>
                                        <p:tav tm="0">
                                          <p:val>
                                            <p:strVal val="#ppt_y-.2"/>
                                          </p:val>
                                        </p:tav>
                                        <p:tav tm="100000">
                                          <p:val>
                                            <p:strVal val="#ppt_y+.1"/>
                                          </p:val>
                                        </p:tav>
                                      </p:tavLst>
                                    </p:anim>
                                    <p:anim calcmode="lin" valueType="num">
                                      <p:cBhvr>
                                        <p:cTn id="46" dur="500" accel="50000" fill="hold">
                                          <p:stCondLst>
                                            <p:cond delay="500"/>
                                          </p:stCondLst>
                                        </p:cTn>
                                        <p:tgtEl>
                                          <p:spTgt spid="4">
                                            <p:txEl>
                                              <p:pRg st="3" end="3"/>
                                            </p:txEl>
                                          </p:spTgt>
                                        </p:tgtEl>
                                        <p:attrNameLst>
                                          <p:attrName>ppt_y</p:attrName>
                                        </p:attrNameLst>
                                      </p:cBhvr>
                                      <p:tavLst>
                                        <p:tav tm="0">
                                          <p:val>
                                            <p:strVal val="#ppt_y+.1"/>
                                          </p:val>
                                        </p:tav>
                                        <p:tav tm="100000">
                                          <p:val>
                                            <p:strVal val="#ppt_y"/>
                                          </p:val>
                                        </p:tav>
                                      </p:tavLst>
                                    </p:anim>
                                    <p:animEffect transition="in" filter="fade">
                                      <p:cBhvr>
                                        <p:cTn id="47" dur="1000" decel="50000">
                                          <p:stCondLst>
                                            <p:cond delay="0"/>
                                          </p:stCondLst>
                                        </p:cTn>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rotWithShape="1">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b="7046"/>
          <a:stretch/>
        </p:blipFill>
        <p:spPr>
          <a:xfrm>
            <a:off x="0" y="0"/>
            <a:ext cx="12192000" cy="6858000"/>
          </a:xfrm>
        </p:spPr>
      </p:pic>
      <p:sp>
        <p:nvSpPr>
          <p:cNvPr id="2" name="Title 1"/>
          <p:cNvSpPr>
            <a:spLocks noGrp="1"/>
          </p:cNvSpPr>
          <p:nvPr>
            <p:ph type="title"/>
          </p:nvPr>
        </p:nvSpPr>
        <p:spPr>
          <a:xfrm>
            <a:off x="0" y="2655564"/>
            <a:ext cx="12192000" cy="1325563"/>
          </a:xfrm>
        </p:spPr>
        <p:txBody>
          <a:bodyPr>
            <a:noAutofit/>
            <a:scene3d>
              <a:camera prst="orthographicFront"/>
              <a:lightRig rig="threePt" dir="t"/>
            </a:scene3d>
            <a:sp3d extrusionH="57150">
              <a:bevelT w="38100" h="38100" prst="convex"/>
            </a:sp3d>
          </a:bodyPr>
          <a:lstStyle/>
          <a:p>
            <a:pPr algn="ctr"/>
            <a:r>
              <a:rPr lang="en-US" sz="9600" b="1" dirty="0" smtClean="0">
                <a:ln>
                  <a:solidFill>
                    <a:srgbClr val="00FFFF"/>
                  </a:solidFill>
                </a:ln>
                <a:solidFill>
                  <a:schemeClr val="bg1"/>
                </a:solidFill>
                <a:effectLst>
                  <a:glow rad="228600">
                    <a:schemeClr val="accent5">
                      <a:satMod val="175000"/>
                      <a:alpha val="40000"/>
                    </a:schemeClr>
                  </a:glow>
                </a:effectLst>
                <a:latin typeface="Andalus" panose="02020603050405020304" pitchFamily="18" charset="-78"/>
                <a:cs typeface="Andalus" panose="02020603050405020304" pitchFamily="18" charset="-78"/>
              </a:rPr>
              <a:t>THE END</a:t>
            </a:r>
            <a:endParaRPr lang="en-US" sz="9600" b="1" dirty="0">
              <a:ln>
                <a:solidFill>
                  <a:srgbClr val="00FFFF"/>
                </a:solidFill>
              </a:ln>
              <a:solidFill>
                <a:schemeClr val="bg1"/>
              </a:solidFill>
              <a:effectLst>
                <a:glow rad="228600">
                  <a:schemeClr val="accent5">
                    <a:satMod val="175000"/>
                    <a:alpha val="40000"/>
                  </a:schemeClr>
                </a:glow>
              </a:effectLst>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3268399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4"/>
          <p:cNvPicPr>
            <a:picLocks noGrp="1" noChangeAspect="1"/>
          </p:cNvPicPr>
          <p:nvPr>
            <p:ph sz="half" idx="1"/>
          </p:nvPr>
        </p:nvPicPr>
        <p:blipFill rotWithShape="1">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artisticGlowEdges/>
                    </a14:imgEffect>
                    <a14:imgEffect>
                      <a14:brightnessContrast bright="-20000" contrast="40000"/>
                    </a14:imgEffect>
                  </a14:imgLayer>
                </a14:imgProps>
              </a:ext>
              <a:ext uri="{28A0092B-C50C-407E-A947-70E740481C1C}">
                <a14:useLocalDpi xmlns:a14="http://schemas.microsoft.com/office/drawing/2010/main" val="0"/>
              </a:ext>
            </a:extLst>
          </a:blip>
          <a:srcRect b="7234"/>
          <a:stretch/>
        </p:blipFill>
        <p:spPr>
          <a:xfrm>
            <a:off x="0" y="0"/>
            <a:ext cx="12192000" cy="6858000"/>
          </a:xfrm>
        </p:spPr>
      </p:pic>
      <p:sp>
        <p:nvSpPr>
          <p:cNvPr id="2" name="Title 1"/>
          <p:cNvSpPr>
            <a:spLocks noGrp="1"/>
          </p:cNvSpPr>
          <p:nvPr>
            <p:ph type="title"/>
          </p:nvPr>
        </p:nvSpPr>
        <p:spPr/>
        <p:txBody>
          <a:bodyPr/>
          <a:lstStyle/>
          <a:p>
            <a:endParaRPr lang="en-US"/>
          </a:p>
        </p:txBody>
      </p:sp>
      <p:sp>
        <p:nvSpPr>
          <p:cNvPr id="6" name="Rectangle 5"/>
          <p:cNvSpPr/>
          <p:nvPr/>
        </p:nvSpPr>
        <p:spPr>
          <a:xfrm>
            <a:off x="0" y="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Modules used in this project</a:t>
            </a:r>
            <a:r>
              <a:rPr lang="en-US" sz="2800" dirty="0" smtClean="0">
                <a:effectLst>
                  <a:glow rad="228600">
                    <a:schemeClr val="accent5">
                      <a:satMod val="175000"/>
                      <a:alpha val="40000"/>
                    </a:schemeClr>
                  </a:glow>
                </a:effectLst>
              </a:rPr>
              <a:t>……………………………………………………………….…….....…14</a:t>
            </a:r>
            <a:endParaRPr lang="en-US" sz="2800" dirty="0">
              <a:effectLst>
                <a:glow rad="228600">
                  <a:schemeClr val="accent5">
                    <a:satMod val="175000"/>
                    <a:alpha val="40000"/>
                  </a:schemeClr>
                </a:glow>
              </a:effectLst>
            </a:endParaRPr>
          </a:p>
        </p:txBody>
      </p:sp>
      <p:sp>
        <p:nvSpPr>
          <p:cNvPr id="7" name="Rectangle 6"/>
          <p:cNvSpPr/>
          <p:nvPr/>
        </p:nvSpPr>
        <p:spPr>
          <a:xfrm>
            <a:off x="0" y="9144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BMP-180</a:t>
            </a:r>
            <a:r>
              <a:rPr lang="en-US" sz="2800" dirty="0" smtClean="0">
                <a:effectLst>
                  <a:glow rad="228600">
                    <a:schemeClr val="accent5">
                      <a:satMod val="175000"/>
                      <a:alpha val="40000"/>
                    </a:schemeClr>
                  </a:glow>
                </a:effectLst>
              </a:rPr>
              <a:t>……………………………………………………………………………………………………......…15</a:t>
            </a:r>
            <a:endParaRPr lang="en-US" sz="2800" dirty="0">
              <a:effectLst>
                <a:glow rad="228600">
                  <a:schemeClr val="accent5">
                    <a:satMod val="175000"/>
                    <a:alpha val="40000"/>
                  </a:schemeClr>
                </a:glow>
              </a:effectLst>
            </a:endParaRPr>
          </a:p>
        </p:txBody>
      </p:sp>
      <p:sp>
        <p:nvSpPr>
          <p:cNvPr id="8" name="Rectangle 7"/>
          <p:cNvSpPr/>
          <p:nvPr/>
        </p:nvSpPr>
        <p:spPr>
          <a:xfrm>
            <a:off x="0" y="18288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SRF-05</a:t>
            </a:r>
            <a:r>
              <a:rPr lang="en-US" sz="2800" dirty="0" smtClean="0">
                <a:effectLst>
                  <a:glow rad="228600">
                    <a:schemeClr val="accent5">
                      <a:satMod val="175000"/>
                      <a:alpha val="40000"/>
                    </a:schemeClr>
                  </a:glow>
                </a:effectLst>
              </a:rPr>
              <a:t>…………………………………………………………………………………………………………...…16</a:t>
            </a:r>
            <a:endParaRPr lang="en-US" sz="2800" dirty="0">
              <a:effectLst>
                <a:glow rad="228600">
                  <a:schemeClr val="accent5">
                    <a:satMod val="175000"/>
                    <a:alpha val="40000"/>
                  </a:schemeClr>
                </a:glow>
              </a:effectLst>
            </a:endParaRPr>
          </a:p>
        </p:txBody>
      </p:sp>
      <p:sp>
        <p:nvSpPr>
          <p:cNvPr id="9" name="Rectangle 8"/>
          <p:cNvSpPr/>
          <p:nvPr/>
        </p:nvSpPr>
        <p:spPr>
          <a:xfrm>
            <a:off x="0" y="27432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AHT-10</a:t>
            </a:r>
            <a:r>
              <a:rPr lang="en-US" sz="2800" dirty="0" smtClean="0">
                <a:effectLst>
                  <a:glow rad="228600">
                    <a:schemeClr val="accent5">
                      <a:satMod val="175000"/>
                      <a:alpha val="40000"/>
                    </a:schemeClr>
                  </a:glow>
                </a:effectLst>
              </a:rPr>
              <a:t>…………………………………………………………………………………………………..……....…17</a:t>
            </a:r>
            <a:endParaRPr lang="en-US" sz="2800" dirty="0">
              <a:effectLst>
                <a:glow rad="228600">
                  <a:schemeClr val="accent5">
                    <a:satMod val="175000"/>
                    <a:alpha val="40000"/>
                  </a:schemeClr>
                </a:glow>
              </a:effectLst>
            </a:endParaRPr>
          </a:p>
        </p:txBody>
      </p:sp>
      <p:sp>
        <p:nvSpPr>
          <p:cNvPr id="10" name="Rectangle 9"/>
          <p:cNvSpPr/>
          <p:nvPr/>
        </p:nvSpPr>
        <p:spPr>
          <a:xfrm>
            <a:off x="0" y="36576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LORA Ra-02</a:t>
            </a:r>
            <a:r>
              <a:rPr lang="en-US" sz="2800" dirty="0" smtClean="0">
                <a:effectLst>
                  <a:glow rad="228600">
                    <a:schemeClr val="accent5">
                      <a:satMod val="175000"/>
                      <a:alpha val="40000"/>
                    </a:schemeClr>
                  </a:glow>
                </a:effectLst>
              </a:rPr>
              <a:t>…………………………………………………………………………………………………...…18</a:t>
            </a:r>
            <a:endParaRPr lang="en-US" sz="2800" dirty="0">
              <a:effectLst>
                <a:glow rad="228600">
                  <a:schemeClr val="accent5">
                    <a:satMod val="175000"/>
                    <a:alpha val="40000"/>
                  </a:schemeClr>
                </a:glow>
              </a:effectLst>
            </a:endParaRPr>
          </a:p>
        </p:txBody>
      </p:sp>
      <p:sp>
        <p:nvSpPr>
          <p:cNvPr id="11" name="Rectangle 10"/>
          <p:cNvSpPr/>
          <p:nvPr/>
        </p:nvSpPr>
        <p:spPr>
          <a:xfrm>
            <a:off x="0" y="45720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GY-49</a:t>
            </a:r>
            <a:r>
              <a:rPr lang="en-US" sz="2800" dirty="0" smtClean="0">
                <a:effectLst>
                  <a:glow rad="228600">
                    <a:schemeClr val="accent5">
                      <a:satMod val="175000"/>
                      <a:alpha val="40000"/>
                    </a:schemeClr>
                  </a:glow>
                </a:effectLst>
              </a:rPr>
              <a:t>…………………………………………………………………………………..………………….……...…19</a:t>
            </a:r>
            <a:endParaRPr lang="en-US" sz="2800" dirty="0">
              <a:effectLst>
                <a:glow rad="228600">
                  <a:schemeClr val="accent5">
                    <a:satMod val="175000"/>
                    <a:alpha val="40000"/>
                  </a:schemeClr>
                </a:glow>
              </a:effectLst>
            </a:endParaRPr>
          </a:p>
        </p:txBody>
      </p:sp>
      <p:sp>
        <p:nvSpPr>
          <p:cNvPr id="12" name="Rectangle 11"/>
          <p:cNvSpPr/>
          <p:nvPr/>
        </p:nvSpPr>
        <p:spPr>
          <a:xfrm>
            <a:off x="0" y="54864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GY-271</a:t>
            </a:r>
            <a:r>
              <a:rPr lang="en-US" sz="2800" dirty="0" smtClean="0">
                <a:effectLst>
                  <a:glow rad="228600">
                    <a:schemeClr val="accent5">
                      <a:satMod val="175000"/>
                      <a:alpha val="40000"/>
                    </a:schemeClr>
                  </a:glow>
                </a:effectLst>
              </a:rPr>
              <a:t>………………………………………………………………………………………………………......…20</a:t>
            </a:r>
            <a:endParaRPr lang="en-US" sz="2800" dirty="0">
              <a:effectLst>
                <a:glow rad="228600">
                  <a:schemeClr val="accent5">
                    <a:satMod val="175000"/>
                    <a:alpha val="40000"/>
                  </a:schemeClr>
                </a:glow>
              </a:effectLst>
            </a:endParaRPr>
          </a:p>
        </p:txBody>
      </p:sp>
    </p:spTree>
    <p:extLst>
      <p:ext uri="{BB962C8B-B14F-4D97-AF65-F5344CB8AC3E}">
        <p14:creationId xmlns:p14="http://schemas.microsoft.com/office/powerpoint/2010/main" val="4212365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 calcmode="lin" valueType="num">
                                      <p:cBhvr additive="base">
                                        <p:cTn id="1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 calcmode="lin" valueType="num">
                                      <p:cBhvr additive="base">
                                        <p:cTn id="22"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 calcmode="lin" valueType="num">
                                      <p:cBhvr additive="base">
                                        <p:cTn id="3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 calcmode="lin" valueType="num">
                                      <p:cBhvr additive="base">
                                        <p:cTn id="3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7" name="Content Placeholder 6"/>
          <p:cNvPicPr>
            <a:picLocks noGrp="1" noChangeAspect="1"/>
          </p:cNvPicPr>
          <p:nvPr>
            <p:ph sz="half" idx="1"/>
          </p:nvPr>
        </p:nvPicPr>
        <p:blipFill>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9" name="Rectangle 8"/>
          <p:cNvSpPr/>
          <p:nvPr/>
        </p:nvSpPr>
        <p:spPr>
          <a:xfrm>
            <a:off x="0" y="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err="1" smtClean="0">
                <a:ln>
                  <a:solidFill>
                    <a:srgbClr val="00FFFF"/>
                  </a:solidFill>
                </a:ln>
                <a:effectLst>
                  <a:glow rad="228600">
                    <a:schemeClr val="accent5">
                      <a:satMod val="175000"/>
                      <a:alpha val="40000"/>
                    </a:schemeClr>
                  </a:glow>
                </a:effectLst>
                <a:latin typeface="Arial" panose="020B0604020202020204" pitchFamily="34" charset="0"/>
                <a:cs typeface="Arial" panose="020B0604020202020204" pitchFamily="34" charset="0"/>
              </a:rPr>
              <a:t>Hradware</a:t>
            </a:r>
            <a:r>
              <a:rPr lang="en-US" sz="3600" dirty="0" smtClean="0">
                <a:ln>
                  <a:solidFill>
                    <a:srgbClr val="00FFFF"/>
                  </a:solidFill>
                </a:ln>
                <a:effectLst>
                  <a:glow rad="228600">
                    <a:schemeClr val="accent5">
                      <a:satMod val="175000"/>
                      <a:alpha val="40000"/>
                    </a:schemeClr>
                  </a:glow>
                </a:effectLst>
                <a:latin typeface="Arial" panose="020B0604020202020204" pitchFamily="34" charset="0"/>
                <a:cs typeface="Arial" panose="020B0604020202020204" pitchFamily="34" charset="0"/>
              </a:rPr>
              <a:t> Design </a:t>
            </a:r>
            <a:endParaRPr lang="en-US" sz="3600" dirty="0">
              <a:ln>
                <a:solidFill>
                  <a:srgbClr val="00FFFF"/>
                </a:solidFill>
              </a:ln>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
        <p:nvSpPr>
          <p:cNvPr id="10" name="Rectangle 9"/>
          <p:cNvSpPr/>
          <p:nvPr/>
        </p:nvSpPr>
        <p:spPr>
          <a:xfrm>
            <a:off x="0" y="776288"/>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Introduction to </a:t>
            </a:r>
            <a:r>
              <a:rPr lang="en-US" sz="2800" dirty="0" err="1"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Altium</a:t>
            </a:r>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 Designer</a:t>
            </a:r>
            <a:r>
              <a:rPr lang="en-US" sz="2800" dirty="0" smtClean="0">
                <a:effectLst>
                  <a:glow rad="228600">
                    <a:schemeClr val="accent5">
                      <a:satMod val="175000"/>
                      <a:alpha val="40000"/>
                    </a:schemeClr>
                  </a:glow>
                </a:effectLst>
              </a:rPr>
              <a:t>………………………..…………………………………..........…21</a:t>
            </a:r>
            <a:endParaRPr lang="en-US" sz="2800" dirty="0">
              <a:effectLst>
                <a:glow rad="228600">
                  <a:schemeClr val="accent5">
                    <a:satMod val="175000"/>
                    <a:alpha val="40000"/>
                  </a:schemeClr>
                </a:glow>
              </a:effectLst>
            </a:endParaRPr>
          </a:p>
        </p:txBody>
      </p:sp>
      <p:sp>
        <p:nvSpPr>
          <p:cNvPr id="11" name="Rectangle 10"/>
          <p:cNvSpPr/>
          <p:nvPr/>
        </p:nvSpPr>
        <p:spPr>
          <a:xfrm>
            <a:off x="0" y="1690688"/>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err="1"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Transmiter</a:t>
            </a:r>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 </a:t>
            </a:r>
            <a:r>
              <a:rPr lang="en-US" sz="2800" dirty="0" err="1"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Shematic</a:t>
            </a:r>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(1)</a:t>
            </a:r>
            <a:r>
              <a:rPr lang="en-US" sz="2800" dirty="0" smtClean="0">
                <a:effectLst>
                  <a:glow rad="228600">
                    <a:schemeClr val="accent5">
                      <a:satMod val="175000"/>
                      <a:alpha val="40000"/>
                    </a:schemeClr>
                  </a:glow>
                </a:effectLst>
              </a:rPr>
              <a:t>………………………………………………………………………...........…22</a:t>
            </a:r>
            <a:endParaRPr lang="en-US" sz="2800" dirty="0">
              <a:effectLst>
                <a:glow rad="228600">
                  <a:schemeClr val="accent5">
                    <a:satMod val="175000"/>
                    <a:alpha val="40000"/>
                  </a:schemeClr>
                </a:glow>
              </a:effectLst>
            </a:endParaRPr>
          </a:p>
        </p:txBody>
      </p:sp>
      <p:sp>
        <p:nvSpPr>
          <p:cNvPr id="12" name="Rectangle 11"/>
          <p:cNvSpPr/>
          <p:nvPr/>
        </p:nvSpPr>
        <p:spPr>
          <a:xfrm>
            <a:off x="0" y="2605088"/>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err="1"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Transmiter</a:t>
            </a:r>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 </a:t>
            </a:r>
            <a:r>
              <a:rPr lang="en-US" sz="2800" dirty="0" err="1"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Shematic</a:t>
            </a:r>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(2)</a:t>
            </a:r>
            <a:r>
              <a:rPr lang="en-US" sz="2800" dirty="0" smtClean="0">
                <a:effectLst>
                  <a:glow rad="228600">
                    <a:schemeClr val="accent5">
                      <a:satMod val="175000"/>
                      <a:alpha val="40000"/>
                    </a:schemeClr>
                  </a:glow>
                </a:effectLst>
              </a:rPr>
              <a:t>………………………………………………………………………...........…23</a:t>
            </a:r>
            <a:endParaRPr lang="en-US" sz="2800" dirty="0">
              <a:effectLst>
                <a:glow rad="228600">
                  <a:schemeClr val="accent5">
                    <a:satMod val="175000"/>
                    <a:alpha val="40000"/>
                  </a:schemeClr>
                </a:glow>
              </a:effectLst>
            </a:endParaRPr>
          </a:p>
        </p:txBody>
      </p:sp>
      <p:sp>
        <p:nvSpPr>
          <p:cNvPr id="13" name="Rectangle 12"/>
          <p:cNvSpPr/>
          <p:nvPr/>
        </p:nvSpPr>
        <p:spPr>
          <a:xfrm>
            <a:off x="0" y="34290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err="1"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Reciver</a:t>
            </a:r>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 </a:t>
            </a:r>
            <a:r>
              <a:rPr lang="en-US" sz="2800" dirty="0" err="1"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Shematic</a:t>
            </a:r>
            <a:r>
              <a:rPr lang="en-US" sz="2800" dirty="0" smtClean="0">
                <a:effectLst>
                  <a:glow rad="228600">
                    <a:schemeClr val="accent5">
                      <a:satMod val="175000"/>
                      <a:alpha val="40000"/>
                    </a:schemeClr>
                  </a:glow>
                </a:effectLst>
              </a:rPr>
              <a:t>……………………………………………………………………………………........…24</a:t>
            </a:r>
            <a:endParaRPr lang="en-US" sz="2800" dirty="0">
              <a:effectLst>
                <a:glow rad="228600">
                  <a:schemeClr val="accent5">
                    <a:satMod val="175000"/>
                    <a:alpha val="40000"/>
                  </a:schemeClr>
                </a:glow>
              </a:effectLst>
            </a:endParaRPr>
          </a:p>
        </p:txBody>
      </p:sp>
      <p:sp>
        <p:nvSpPr>
          <p:cNvPr id="14" name="Rectangle 13"/>
          <p:cNvSpPr/>
          <p:nvPr/>
        </p:nvSpPr>
        <p:spPr>
          <a:xfrm>
            <a:off x="0" y="43434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err="1"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Transmiter</a:t>
            </a:r>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 PCB</a:t>
            </a:r>
            <a:r>
              <a:rPr lang="en-US" sz="2800" dirty="0" smtClean="0">
                <a:effectLst>
                  <a:glow rad="228600">
                    <a:schemeClr val="accent5">
                      <a:satMod val="175000"/>
                      <a:alpha val="40000"/>
                    </a:schemeClr>
                  </a:glow>
                </a:effectLst>
              </a:rPr>
              <a:t>……………………………………………………………………..……....................…25</a:t>
            </a:r>
            <a:endParaRPr lang="en-US" sz="2800" dirty="0">
              <a:effectLst>
                <a:glow rad="228600">
                  <a:schemeClr val="accent5">
                    <a:satMod val="175000"/>
                    <a:alpha val="40000"/>
                  </a:schemeClr>
                </a:glow>
              </a:effectLst>
            </a:endParaRPr>
          </a:p>
        </p:txBody>
      </p:sp>
      <p:sp>
        <p:nvSpPr>
          <p:cNvPr id="15" name="Rectangle 14"/>
          <p:cNvSpPr/>
          <p:nvPr/>
        </p:nvSpPr>
        <p:spPr>
          <a:xfrm>
            <a:off x="0" y="5263754"/>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err="1"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Reciver</a:t>
            </a:r>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 PCB</a:t>
            </a:r>
            <a:r>
              <a:rPr lang="en-US" sz="2800" dirty="0" smtClean="0">
                <a:effectLst>
                  <a:glow rad="228600">
                    <a:schemeClr val="accent5">
                      <a:satMod val="175000"/>
                      <a:alpha val="40000"/>
                    </a:schemeClr>
                  </a:glow>
                </a:effectLst>
              </a:rPr>
              <a:t>………………………………………………………………………….…………...............…26</a:t>
            </a:r>
            <a:endParaRPr lang="en-US" sz="2800" dirty="0">
              <a:effectLst>
                <a:glow rad="228600">
                  <a:schemeClr val="accent5">
                    <a:satMod val="175000"/>
                    <a:alpha val="40000"/>
                  </a:schemeClr>
                </a:glow>
              </a:effectLst>
            </a:endParaRPr>
          </a:p>
        </p:txBody>
      </p:sp>
    </p:spTree>
    <p:extLst>
      <p:ext uri="{BB962C8B-B14F-4D97-AF65-F5344CB8AC3E}">
        <p14:creationId xmlns:p14="http://schemas.microsoft.com/office/powerpoint/2010/main" val="3864921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9" dur="500"/>
                                        <p:tgtEl>
                                          <p:spTgt spid="12">
                                            <p:txEl>
                                              <p:pRg st="0" end="0"/>
                                            </p:txEl>
                                          </p:spTgt>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3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4"/>
          <p:cNvPicPr>
            <a:picLocks noGrp="1" noChangeAspect="1"/>
          </p:cNvPicPr>
          <p:nvPr>
            <p:ph sz="half" idx="1"/>
          </p:nvPr>
        </p:nvPicPr>
        <p:blipFill>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6" name="Rectangle 5"/>
          <p:cNvSpPr/>
          <p:nvPr/>
        </p:nvSpPr>
        <p:spPr>
          <a:xfrm>
            <a:off x="0" y="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smtClean="0">
                <a:ln>
                  <a:solidFill>
                    <a:srgbClr val="00FFFF"/>
                  </a:solidFill>
                </a:ln>
                <a:effectLst>
                  <a:glow rad="228600">
                    <a:schemeClr val="accent5">
                      <a:satMod val="175000"/>
                      <a:alpha val="40000"/>
                    </a:schemeClr>
                  </a:glow>
                </a:effectLst>
                <a:latin typeface="Arial" panose="020B0604020202020204" pitchFamily="34" charset="0"/>
                <a:cs typeface="Arial" panose="020B0604020202020204" pitchFamily="34" charset="0"/>
              </a:rPr>
              <a:t>Desktop App</a:t>
            </a:r>
            <a:endParaRPr lang="en-US" sz="3600" dirty="0">
              <a:ln>
                <a:solidFill>
                  <a:srgbClr val="00FFFF"/>
                </a:solidFill>
              </a:ln>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
        <p:nvSpPr>
          <p:cNvPr id="7" name="Rectangle 6"/>
          <p:cNvSpPr/>
          <p:nvPr/>
        </p:nvSpPr>
        <p:spPr>
          <a:xfrm>
            <a:off x="0" y="9144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Introduction to Python………</a:t>
            </a:r>
            <a:r>
              <a:rPr lang="en-US" sz="2800" dirty="0" smtClean="0">
                <a:effectLst>
                  <a:glow rad="228600">
                    <a:schemeClr val="accent5">
                      <a:satMod val="175000"/>
                      <a:alpha val="40000"/>
                    </a:schemeClr>
                  </a:glow>
                </a:effectLst>
              </a:rPr>
              <a:t>……………………………………………….…………...............…27</a:t>
            </a:r>
            <a:endParaRPr lang="en-US" sz="2800" dirty="0">
              <a:effectLst>
                <a:glow rad="228600">
                  <a:schemeClr val="accent5">
                    <a:satMod val="175000"/>
                    <a:alpha val="40000"/>
                  </a:schemeClr>
                </a:glow>
              </a:effectLst>
            </a:endParaRPr>
          </a:p>
        </p:txBody>
      </p:sp>
      <p:sp>
        <p:nvSpPr>
          <p:cNvPr id="8" name="Rectangle 7"/>
          <p:cNvSpPr/>
          <p:nvPr/>
        </p:nvSpPr>
        <p:spPr>
          <a:xfrm>
            <a:off x="0" y="18288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err="1"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PyQt</a:t>
            </a:r>
            <a:r>
              <a:rPr lang="en-US" sz="2800"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a:t>
            </a:r>
            <a:r>
              <a:rPr lang="en-US" sz="2800" dirty="0" smtClean="0">
                <a:effectLst>
                  <a:glow rad="228600">
                    <a:schemeClr val="accent5">
                      <a:satMod val="175000"/>
                      <a:alpha val="40000"/>
                    </a:schemeClr>
                  </a:glow>
                </a:effectLst>
              </a:rPr>
              <a:t>………………………………………………………………………….…………...............…28</a:t>
            </a:r>
            <a:endParaRPr lang="en-US" sz="2800" dirty="0">
              <a:effectLst>
                <a:glow rad="228600">
                  <a:schemeClr val="accent5">
                    <a:satMod val="175000"/>
                    <a:alpha val="40000"/>
                  </a:schemeClr>
                </a:glow>
              </a:effectLst>
            </a:endParaRPr>
          </a:p>
        </p:txBody>
      </p:sp>
      <p:sp>
        <p:nvSpPr>
          <p:cNvPr id="9" name="Rectangle 8"/>
          <p:cNvSpPr/>
          <p:nvPr/>
        </p:nvSpPr>
        <p:spPr>
          <a:xfrm>
            <a:off x="0" y="27432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sources and resources</a:t>
            </a:r>
            <a:r>
              <a:rPr lang="en-US" sz="2800" dirty="0" smtClean="0">
                <a:effectLst>
                  <a:glow rad="228600">
                    <a:schemeClr val="accent5">
                      <a:satMod val="175000"/>
                      <a:alpha val="40000"/>
                    </a:schemeClr>
                  </a:glow>
                </a:effectLst>
              </a:rPr>
              <a:t>……..………………………………………………….…………...............…29</a:t>
            </a:r>
            <a:endParaRPr lang="en-US" sz="2800" dirty="0">
              <a:effectLst>
                <a:glow rad="228600">
                  <a:schemeClr val="accent5">
                    <a:satMod val="175000"/>
                    <a:alpha val="40000"/>
                  </a:schemeClr>
                </a:glow>
              </a:effectLst>
            </a:endParaRPr>
          </a:p>
        </p:txBody>
      </p:sp>
      <p:sp>
        <p:nvSpPr>
          <p:cNvPr id="10" name="Rectangle 9"/>
          <p:cNvSpPr/>
          <p:nvPr/>
        </p:nvSpPr>
        <p:spPr>
          <a:xfrm>
            <a:off x="0" y="36576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Contact us</a:t>
            </a:r>
            <a:r>
              <a:rPr lang="en-US" sz="2800" dirty="0" smtClean="0">
                <a:effectLst>
                  <a:glow rad="228600">
                    <a:schemeClr val="accent5">
                      <a:satMod val="175000"/>
                      <a:alpha val="40000"/>
                    </a:schemeClr>
                  </a:glow>
                </a:effectLst>
              </a:rPr>
              <a:t>…………………………………………………….……………………….…………...............…30</a:t>
            </a:r>
            <a:endParaRPr lang="en-US" sz="2800" dirty="0">
              <a:effectLst>
                <a:glow rad="228600">
                  <a:schemeClr val="accent5">
                    <a:satMod val="175000"/>
                    <a:alpha val="40000"/>
                  </a:schemeClr>
                </a:glow>
              </a:effectLst>
            </a:endParaRPr>
          </a:p>
        </p:txBody>
      </p:sp>
    </p:spTree>
    <p:extLst>
      <p:ext uri="{BB962C8B-B14F-4D97-AF65-F5344CB8AC3E}">
        <p14:creationId xmlns:p14="http://schemas.microsoft.com/office/powerpoint/2010/main" val="280294773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 calcmode="lin" valueType="num">
                                      <p:cBhvr>
                                        <p:cTn id="16" dur="500" fill="hold"/>
                                        <p:tgtEl>
                                          <p:spTgt spid="7"/>
                                        </p:tgtEl>
                                        <p:attrNameLst>
                                          <p:attrName>style.rotation</p:attrName>
                                        </p:attrNameLst>
                                      </p:cBhvr>
                                      <p:tavLst>
                                        <p:tav tm="0">
                                          <p:val>
                                            <p:fltVal val="360"/>
                                          </p:val>
                                        </p:tav>
                                        <p:tav tm="100000">
                                          <p:val>
                                            <p:fltVal val="0"/>
                                          </p:val>
                                        </p:tav>
                                      </p:tavLst>
                                    </p:anim>
                                    <p:animEffect transition="in" filter="fade">
                                      <p:cBhvr>
                                        <p:cTn id="17" dur="500"/>
                                        <p:tgtEl>
                                          <p:spTgt spid="7"/>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 calcmode="lin" valueType="num">
                                      <p:cBhvr>
                                        <p:cTn id="23" dur="500" fill="hold"/>
                                        <p:tgtEl>
                                          <p:spTgt spid="8"/>
                                        </p:tgtEl>
                                        <p:attrNameLst>
                                          <p:attrName>style.rotation</p:attrName>
                                        </p:attrNameLst>
                                      </p:cBhvr>
                                      <p:tavLst>
                                        <p:tav tm="0">
                                          <p:val>
                                            <p:fltVal val="360"/>
                                          </p:val>
                                        </p:tav>
                                        <p:tav tm="100000">
                                          <p:val>
                                            <p:fltVal val="0"/>
                                          </p:val>
                                        </p:tav>
                                      </p:tavLst>
                                    </p:anim>
                                    <p:animEffect transition="in" filter="fade">
                                      <p:cBhvr>
                                        <p:cTn id="24" dur="500"/>
                                        <p:tgtEl>
                                          <p:spTgt spid="8"/>
                                        </p:tgtEl>
                                      </p:cBhvr>
                                    </p:animEffect>
                                  </p:childTnLst>
                                </p:cTn>
                              </p:par>
                            </p:childTnLst>
                          </p:cTn>
                        </p:par>
                        <p:par>
                          <p:cTn id="25" fill="hold">
                            <p:stCondLst>
                              <p:cond delay="1500"/>
                            </p:stCondLst>
                            <p:childTnLst>
                              <p:par>
                                <p:cTn id="26" presetID="49" presetClass="entr" presetSubtype="0" decel="10000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 calcmode="lin" valueType="num">
                                      <p:cBhvr>
                                        <p:cTn id="30" dur="500" fill="hold"/>
                                        <p:tgtEl>
                                          <p:spTgt spid="9"/>
                                        </p:tgtEl>
                                        <p:attrNameLst>
                                          <p:attrName>style.rotation</p:attrName>
                                        </p:attrNameLst>
                                      </p:cBhvr>
                                      <p:tavLst>
                                        <p:tav tm="0">
                                          <p:val>
                                            <p:fltVal val="360"/>
                                          </p:val>
                                        </p:tav>
                                        <p:tav tm="100000">
                                          <p:val>
                                            <p:fltVal val="0"/>
                                          </p:val>
                                        </p:tav>
                                      </p:tavLst>
                                    </p:anim>
                                    <p:animEffect transition="in" filter="fade">
                                      <p:cBhvr>
                                        <p:cTn id="31" dur="500"/>
                                        <p:tgtEl>
                                          <p:spTgt spid="9"/>
                                        </p:tgtEl>
                                      </p:cBhvr>
                                    </p:animEffect>
                                  </p:childTnLst>
                                </p:cTn>
                              </p:par>
                            </p:childTnLst>
                          </p:cTn>
                        </p:par>
                        <p:par>
                          <p:cTn id="32" fill="hold">
                            <p:stCondLst>
                              <p:cond delay="2000"/>
                            </p:stCondLst>
                            <p:childTnLst>
                              <p:par>
                                <p:cTn id="33" presetID="49" presetClass="entr" presetSubtype="0" decel="10000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 calcmode="lin" valueType="num">
                                      <p:cBhvr>
                                        <p:cTn id="37" dur="500" fill="hold"/>
                                        <p:tgtEl>
                                          <p:spTgt spid="10"/>
                                        </p:tgtEl>
                                        <p:attrNameLst>
                                          <p:attrName>style.rotation</p:attrName>
                                        </p:attrNameLst>
                                      </p:cBhvr>
                                      <p:tavLst>
                                        <p:tav tm="0">
                                          <p:val>
                                            <p:fltVal val="360"/>
                                          </p:val>
                                        </p:tav>
                                        <p:tav tm="100000">
                                          <p:val>
                                            <p:fltVal val="0"/>
                                          </p:val>
                                        </p:tav>
                                      </p:tavLst>
                                    </p:anim>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Grp="1" noChangeAspect="1"/>
          </p:cNvPicPr>
          <p:nvPr>
            <p:ph sz="half" idx="1"/>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artisticPaintBrush/>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a:xfrm>
            <a:off x="0" y="0"/>
            <a:ext cx="12192000" cy="1325563"/>
          </a:xfrm>
        </p:spPr>
        <p:txBody>
          <a:bodyPr>
            <a:normAutofit/>
            <a:scene3d>
              <a:camera prst="orthographicFront"/>
              <a:lightRig rig="threePt" dir="t"/>
            </a:scene3d>
            <a:sp3d extrusionH="57150">
              <a:bevelT w="38100" h="38100" prst="convex"/>
            </a:sp3d>
          </a:bodyPr>
          <a:lstStyle/>
          <a:p>
            <a:pPr algn="ctr"/>
            <a:r>
              <a:rPr lang="en-US"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Introduction</a:t>
            </a:r>
            <a:endParaRPr lang="en-US" b="1" dirty="0">
              <a:ln>
                <a:solidFill>
                  <a:srgbClr val="00FFFF"/>
                </a:solidFill>
              </a:ln>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
        <p:nvSpPr>
          <p:cNvPr id="4" name="Content Placeholder 3"/>
          <p:cNvSpPr>
            <a:spLocks noGrp="1"/>
          </p:cNvSpPr>
          <p:nvPr>
            <p:ph sz="half" idx="2"/>
          </p:nvPr>
        </p:nvSpPr>
        <p:spPr>
          <a:xfrm>
            <a:off x="0" y="1825625"/>
            <a:ext cx="12192000" cy="4351338"/>
          </a:xfrm>
        </p:spPr>
        <p:txBody>
          <a:bodyPr>
            <a:normAutofit/>
          </a:bodyPr>
          <a:lstStyle/>
          <a:p>
            <a:pPr marL="0" indent="0">
              <a:buNone/>
            </a:pPr>
            <a:r>
              <a:rPr lang="en-US" dirty="0" smtClean="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In this project, we will implement a fully digital weather station with the microcontroller of the ARM and module of temperature, humidity, pressure, light intensity, Digital compass and ultrasonic sensors, and send the data by the Lora module, and on the other side, this data Received by the Lora module and sent to the computer.</a:t>
            </a:r>
            <a:endParaRPr lang="en-US"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173" b="99827" l="10000" r="90000"/>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156488" y="3830703"/>
            <a:ext cx="3616412" cy="2876249"/>
          </a:xfrm>
          <a:prstGeom prst="rect">
            <a:avLst/>
          </a:prstGeom>
          <a:noFill/>
          <a:ln>
            <a:noFill/>
          </a:ln>
        </p:spPr>
      </p:pic>
      <p:sp>
        <p:nvSpPr>
          <p:cNvPr id="8" name="TextBox 7"/>
          <p:cNvSpPr txBox="1"/>
          <p:nvPr/>
        </p:nvSpPr>
        <p:spPr>
          <a:xfrm>
            <a:off x="0" y="6273225"/>
            <a:ext cx="12192000" cy="584775"/>
          </a:xfrm>
          <a:prstGeom prst="rect">
            <a:avLst/>
          </a:prstGeom>
          <a:noFill/>
        </p:spPr>
        <p:txBody>
          <a:bodyPr wrap="square" rtlCol="0">
            <a:spAutoFit/>
          </a:bodyPr>
          <a:lstStyle/>
          <a:p>
            <a:pPr algn="ctr"/>
            <a:r>
              <a:rPr lang="en-US" sz="3200" dirty="0">
                <a:solidFill>
                  <a:schemeClr val="bg1"/>
                </a:solidFill>
              </a:rPr>
              <a:t>1</a:t>
            </a:r>
          </a:p>
        </p:txBody>
      </p:sp>
    </p:spTree>
    <p:extLst>
      <p:ext uri="{BB962C8B-B14F-4D97-AF65-F5344CB8AC3E}">
        <p14:creationId xmlns:p14="http://schemas.microsoft.com/office/powerpoint/2010/main" val="389617490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10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a:xfrm>
            <a:off x="0" y="1892084"/>
            <a:ext cx="11673396" cy="1325563"/>
          </a:xfrm>
        </p:spPr>
        <p:txBody>
          <a:bodyPr>
            <a:noAutofit/>
            <a:scene3d>
              <a:camera prst="orthographicFront"/>
              <a:lightRig rig="threePt" dir="t"/>
            </a:scene3d>
            <a:sp3d extrusionH="57150">
              <a:bevelT w="38100" h="38100" prst="convex"/>
            </a:sp3d>
          </a:bodyPr>
          <a:lstStyle/>
          <a:p>
            <a:pPr algn="ctr"/>
            <a:r>
              <a:rPr lang="en-US" sz="9600" b="1" dirty="0" smtClean="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rPr>
              <a:t>Software Design</a:t>
            </a:r>
            <a:endParaRPr lang="en-US" sz="9600" b="1" dirty="0">
              <a:ln>
                <a:solidFill>
                  <a:srgbClr val="00FFFF"/>
                </a:solidFill>
              </a:ln>
              <a:solidFill>
                <a:schemeClr val="bg1"/>
              </a:solidFill>
              <a:effectLst>
                <a:glow rad="228600">
                  <a:schemeClr val="accent5">
                    <a:satMod val="175000"/>
                    <a:alpha val="40000"/>
                  </a:schemeClr>
                </a:glo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30519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4469</TotalTime>
  <Words>1198</Words>
  <Application>Microsoft Office PowerPoint</Application>
  <PresentationFormat>Widescreen</PresentationFormat>
  <Paragraphs>266</Paragraphs>
  <Slides>41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Andalus</vt:lpstr>
      <vt:lpstr>Arial</vt:lpstr>
      <vt:lpstr>Bell MT</vt:lpstr>
      <vt:lpstr>Bernard MT Condensed</vt:lpstr>
      <vt:lpstr>Calibri</vt:lpstr>
      <vt:lpstr>Calibri Light</vt:lpstr>
      <vt:lpstr>Constantia</vt:lpstr>
      <vt:lpstr>Tahoma</vt:lpstr>
      <vt:lpstr>Office Theme</vt:lpstr>
      <vt:lpstr>ITN GOD   Bachelor of Electrical Engineering Project    Damghan University    </vt:lpstr>
      <vt:lpstr>Project Title   weather station  researchers   Mehdi jamshidi ,  mohammad ebrahim ebrahim toosi  Supervisor   Dr.behzad boghrati  August 2020 </vt:lpstr>
      <vt:lpstr>Contents</vt:lpstr>
      <vt:lpstr>PowerPoint Presentation</vt:lpstr>
      <vt:lpstr>PowerPoint Presentation</vt:lpstr>
      <vt:lpstr>PowerPoint Presentation</vt:lpstr>
      <vt:lpstr>PowerPoint Presentation</vt:lpstr>
      <vt:lpstr>Introduction</vt:lpstr>
      <vt:lpstr>Software Design</vt:lpstr>
      <vt:lpstr>Microcontroller</vt:lpstr>
      <vt:lpstr>ARM</vt:lpstr>
      <vt:lpstr>Cortex-m3</vt:lpstr>
      <vt:lpstr>Introduction to ST Company</vt:lpstr>
      <vt:lpstr>STM32CubeIDE</vt:lpstr>
      <vt:lpstr>J-link</vt:lpstr>
      <vt:lpstr>STM32F103CBT6</vt:lpstr>
      <vt:lpstr>Peripherals used in this project</vt:lpstr>
      <vt:lpstr>I2C</vt:lpstr>
      <vt:lpstr> </vt:lpstr>
      <vt:lpstr>USB CDC</vt:lpstr>
      <vt:lpstr>RTC</vt:lpstr>
      <vt:lpstr>Modules used in this project</vt:lpstr>
      <vt:lpstr>BMP-180</vt:lpstr>
      <vt:lpstr>SRF-05</vt:lpstr>
      <vt:lpstr>AHT-10</vt:lpstr>
      <vt:lpstr>LORA Ra-02</vt:lpstr>
      <vt:lpstr>GY-49</vt:lpstr>
      <vt:lpstr>GY-271</vt:lpstr>
      <vt:lpstr>Hardware Design</vt:lpstr>
      <vt:lpstr>Introduction to Altium Designer</vt:lpstr>
      <vt:lpstr>Transmiter Shematic(1)</vt:lpstr>
      <vt:lpstr>Transmiter Shematic(2)</vt:lpstr>
      <vt:lpstr>Reciver Shematic</vt:lpstr>
      <vt:lpstr>Transmiter PCB</vt:lpstr>
      <vt:lpstr>Reciver PCB</vt:lpstr>
      <vt:lpstr>Desktop App</vt:lpstr>
      <vt:lpstr>Introduction to Python</vt:lpstr>
      <vt:lpstr>PyQt</vt:lpstr>
      <vt:lpstr>sources and resources</vt:lpstr>
      <vt:lpstr>Contact us</vt:lpstr>
      <vt:lpstr>THE 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160</cp:revision>
  <dcterms:created xsi:type="dcterms:W3CDTF">2020-08-23T01:19:33Z</dcterms:created>
  <dcterms:modified xsi:type="dcterms:W3CDTF">2020-09-06T12:24:28Z</dcterms:modified>
</cp:coreProperties>
</file>